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BB1"/>
    <a:srgbClr val="2C575A"/>
    <a:srgbClr val="519FA5"/>
    <a:srgbClr val="8CC2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9DDC5C-6D1D-490F-AE28-2D38DD6EE414}" v="7" dt="2022-11-11T05:00:41.9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6" autoAdjust="0"/>
    <p:restoredTop sz="94660"/>
  </p:normalViewPr>
  <p:slideViewPr>
    <p:cSldViewPr snapToGrid="0">
      <p:cViewPr varScale="1">
        <p:scale>
          <a:sx n="43" d="100"/>
          <a:sy n="43" d="100"/>
        </p:scale>
        <p:origin x="18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1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903918-AC85-424D-9F04-99061D766240}" type="datetimeFigureOut">
              <a:rPr lang="en-US" smtClean="0"/>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16AE95-F992-4BC9-92E4-4E1598B9CBC5}" type="slidenum">
              <a:rPr lang="en-US" smtClean="0"/>
              <a:t>‹#›</a:t>
            </a:fld>
            <a:endParaRPr lang="en-US"/>
          </a:p>
        </p:txBody>
      </p:sp>
    </p:spTree>
    <p:extLst>
      <p:ext uri="{BB962C8B-B14F-4D97-AF65-F5344CB8AC3E}">
        <p14:creationId xmlns:p14="http://schemas.microsoft.com/office/powerpoint/2010/main" val="2978019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903918-AC85-424D-9F04-99061D766240}" type="datetimeFigureOut">
              <a:rPr lang="en-US" smtClean="0"/>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16AE95-F992-4BC9-92E4-4E1598B9CBC5}" type="slidenum">
              <a:rPr lang="en-US" smtClean="0"/>
              <a:t>‹#›</a:t>
            </a:fld>
            <a:endParaRPr lang="en-US"/>
          </a:p>
        </p:txBody>
      </p:sp>
    </p:spTree>
    <p:extLst>
      <p:ext uri="{BB962C8B-B14F-4D97-AF65-F5344CB8AC3E}">
        <p14:creationId xmlns:p14="http://schemas.microsoft.com/office/powerpoint/2010/main" val="626332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903918-AC85-424D-9F04-99061D766240}" type="datetimeFigureOut">
              <a:rPr lang="en-US" smtClean="0"/>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16AE95-F992-4BC9-92E4-4E1598B9CBC5}" type="slidenum">
              <a:rPr lang="en-US" smtClean="0"/>
              <a:t>‹#›</a:t>
            </a:fld>
            <a:endParaRPr lang="en-US"/>
          </a:p>
        </p:txBody>
      </p:sp>
    </p:spTree>
    <p:extLst>
      <p:ext uri="{BB962C8B-B14F-4D97-AF65-F5344CB8AC3E}">
        <p14:creationId xmlns:p14="http://schemas.microsoft.com/office/powerpoint/2010/main" val="959383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903918-AC85-424D-9F04-99061D766240}" type="datetimeFigureOut">
              <a:rPr lang="en-US" smtClean="0"/>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16AE95-F992-4BC9-92E4-4E1598B9CBC5}" type="slidenum">
              <a:rPr lang="en-US" smtClean="0"/>
              <a:t>‹#›</a:t>
            </a:fld>
            <a:endParaRPr lang="en-US"/>
          </a:p>
        </p:txBody>
      </p:sp>
    </p:spTree>
    <p:extLst>
      <p:ext uri="{BB962C8B-B14F-4D97-AF65-F5344CB8AC3E}">
        <p14:creationId xmlns:p14="http://schemas.microsoft.com/office/powerpoint/2010/main" val="1934340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903918-AC85-424D-9F04-99061D766240}" type="datetimeFigureOut">
              <a:rPr lang="en-US" smtClean="0"/>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16AE95-F992-4BC9-92E4-4E1598B9CBC5}" type="slidenum">
              <a:rPr lang="en-US" smtClean="0"/>
              <a:t>‹#›</a:t>
            </a:fld>
            <a:endParaRPr lang="en-US"/>
          </a:p>
        </p:txBody>
      </p:sp>
    </p:spTree>
    <p:extLst>
      <p:ext uri="{BB962C8B-B14F-4D97-AF65-F5344CB8AC3E}">
        <p14:creationId xmlns:p14="http://schemas.microsoft.com/office/powerpoint/2010/main" val="2908984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903918-AC85-424D-9F04-99061D766240}" type="datetimeFigureOut">
              <a:rPr lang="en-US" smtClean="0"/>
              <a:t>11/11/2022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16AE95-F992-4BC9-92E4-4E1598B9CBC5}" type="slidenum">
              <a:rPr lang="en-US" smtClean="0"/>
              <a:t>‹#›</a:t>
            </a:fld>
            <a:endParaRPr lang="en-US"/>
          </a:p>
        </p:txBody>
      </p:sp>
    </p:spTree>
    <p:extLst>
      <p:ext uri="{BB962C8B-B14F-4D97-AF65-F5344CB8AC3E}">
        <p14:creationId xmlns:p14="http://schemas.microsoft.com/office/powerpoint/2010/main" val="1517268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903918-AC85-424D-9F04-99061D766240}" type="datetimeFigureOut">
              <a:rPr lang="en-US" smtClean="0"/>
              <a:t>11/11/2022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16AE95-F992-4BC9-92E4-4E1598B9CBC5}" type="slidenum">
              <a:rPr lang="en-US" smtClean="0"/>
              <a:t>‹#›</a:t>
            </a:fld>
            <a:endParaRPr lang="en-US"/>
          </a:p>
        </p:txBody>
      </p:sp>
    </p:spTree>
    <p:extLst>
      <p:ext uri="{BB962C8B-B14F-4D97-AF65-F5344CB8AC3E}">
        <p14:creationId xmlns:p14="http://schemas.microsoft.com/office/powerpoint/2010/main" val="1512494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903918-AC85-424D-9F04-99061D766240}" type="datetimeFigureOut">
              <a:rPr lang="en-US" smtClean="0"/>
              <a:t>11/11/2022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16AE95-F992-4BC9-92E4-4E1598B9CBC5}" type="slidenum">
              <a:rPr lang="en-US" smtClean="0"/>
              <a:t>‹#›</a:t>
            </a:fld>
            <a:endParaRPr lang="en-US"/>
          </a:p>
        </p:txBody>
      </p:sp>
    </p:spTree>
    <p:extLst>
      <p:ext uri="{BB962C8B-B14F-4D97-AF65-F5344CB8AC3E}">
        <p14:creationId xmlns:p14="http://schemas.microsoft.com/office/powerpoint/2010/main" val="1401947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903918-AC85-424D-9F04-99061D766240}" type="datetimeFigureOut">
              <a:rPr lang="en-US" smtClean="0"/>
              <a:t>11/11/2022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16AE95-F992-4BC9-92E4-4E1598B9CBC5}" type="slidenum">
              <a:rPr lang="en-US" smtClean="0"/>
              <a:t>‹#›</a:t>
            </a:fld>
            <a:endParaRPr lang="en-US"/>
          </a:p>
        </p:txBody>
      </p:sp>
    </p:spTree>
    <p:extLst>
      <p:ext uri="{BB962C8B-B14F-4D97-AF65-F5344CB8AC3E}">
        <p14:creationId xmlns:p14="http://schemas.microsoft.com/office/powerpoint/2010/main" val="279623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B903918-AC85-424D-9F04-99061D766240}" type="datetimeFigureOut">
              <a:rPr lang="en-US" smtClean="0"/>
              <a:t>11/11/2022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16AE95-F992-4BC9-92E4-4E1598B9CBC5}" type="slidenum">
              <a:rPr lang="en-US" smtClean="0"/>
              <a:t>‹#›</a:t>
            </a:fld>
            <a:endParaRPr lang="en-US"/>
          </a:p>
        </p:txBody>
      </p:sp>
    </p:spTree>
    <p:extLst>
      <p:ext uri="{BB962C8B-B14F-4D97-AF65-F5344CB8AC3E}">
        <p14:creationId xmlns:p14="http://schemas.microsoft.com/office/powerpoint/2010/main" val="2479648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B903918-AC85-424D-9F04-99061D766240}" type="datetimeFigureOut">
              <a:rPr lang="en-US" smtClean="0"/>
              <a:t>11/11/2022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16AE95-F992-4BC9-92E4-4E1598B9CBC5}" type="slidenum">
              <a:rPr lang="en-US" smtClean="0"/>
              <a:t>‹#›</a:t>
            </a:fld>
            <a:endParaRPr lang="en-US"/>
          </a:p>
        </p:txBody>
      </p:sp>
    </p:spTree>
    <p:extLst>
      <p:ext uri="{BB962C8B-B14F-4D97-AF65-F5344CB8AC3E}">
        <p14:creationId xmlns:p14="http://schemas.microsoft.com/office/powerpoint/2010/main" val="649455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DB903918-AC85-424D-9F04-99061D766240}" type="datetimeFigureOut">
              <a:rPr lang="en-US" smtClean="0"/>
              <a:t>11/11/2022</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5516AE95-F992-4BC9-92E4-4E1598B9CBC5}" type="slidenum">
              <a:rPr lang="en-US" smtClean="0"/>
              <a:t>‹#›</a:t>
            </a:fld>
            <a:endParaRPr lang="en-US"/>
          </a:p>
        </p:txBody>
      </p:sp>
    </p:spTree>
    <p:extLst>
      <p:ext uri="{BB962C8B-B14F-4D97-AF65-F5344CB8AC3E}">
        <p14:creationId xmlns:p14="http://schemas.microsoft.com/office/powerpoint/2010/main" val="22343234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CCDE-8A20-438B-84E0-1359830D4DCA}"/>
              </a:ext>
            </a:extLst>
          </p:cNvPr>
          <p:cNvSpPr>
            <a:spLocks noGrp="1"/>
          </p:cNvSpPr>
          <p:nvPr>
            <p:ph type="ctrTitle"/>
          </p:nvPr>
        </p:nvSpPr>
        <p:spPr>
          <a:xfrm>
            <a:off x="0" y="0"/>
            <a:ext cx="6858000" cy="1625600"/>
          </a:xfrm>
          <a:solidFill>
            <a:srgbClr val="63ABB1"/>
          </a:solidFill>
        </p:spPr>
        <p:txBody>
          <a:bodyPr>
            <a:noAutofit/>
          </a:bodyPr>
          <a:lstStyle/>
          <a:p>
            <a:pPr marL="266700" algn="l">
              <a:lnSpc>
                <a:spcPct val="100000"/>
              </a:lnSpc>
              <a:spcBef>
                <a:spcPts val="0"/>
              </a:spcBef>
            </a:pPr>
            <a:r>
              <a:rPr lang="en-GB" sz="2800" b="1" dirty="0">
                <a:solidFill>
                  <a:schemeClr val="bg1"/>
                </a:solidFill>
                <a:latin typeface="Calibri"/>
                <a:ea typeface="Calibri" panose="020F0502020204030204" pitchFamily="34" charset="0"/>
                <a:cs typeface="Calibri"/>
              </a:rPr>
              <a:t>Voices for Palliative Care</a:t>
            </a:r>
            <a:r>
              <a:rPr lang="en-GB" sz="2800" dirty="0">
                <a:solidFill>
                  <a:schemeClr val="bg1"/>
                </a:solidFill>
                <a:latin typeface="Calibri"/>
                <a:ea typeface="Calibri" panose="020F0502020204030204" pitchFamily="34" charset="0"/>
                <a:cs typeface="Calibri"/>
              </a:rPr>
              <a:t> </a:t>
            </a:r>
            <a:br>
              <a:rPr lang="en-GB" sz="2800" dirty="0">
                <a:solidFill>
                  <a:schemeClr val="bg1"/>
                </a:solidFill>
                <a:latin typeface="Calibri"/>
                <a:ea typeface="Calibri" panose="020F0502020204030204" pitchFamily="34" charset="0"/>
                <a:cs typeface="Calibri"/>
              </a:rPr>
            </a:br>
            <a:r>
              <a:rPr lang="en-GB" sz="1200" dirty="0">
                <a:solidFill>
                  <a:schemeClr val="bg1"/>
                </a:solidFill>
                <a:latin typeface="Calibri"/>
                <a:ea typeface="Calibri" panose="020F0502020204030204" pitchFamily="34" charset="0"/>
                <a:cs typeface="Calibri"/>
              </a:rPr>
              <a:t>    </a:t>
            </a:r>
            <a:br>
              <a:rPr lang="en-GB" sz="1200" dirty="0">
                <a:solidFill>
                  <a:schemeClr val="bg1"/>
                </a:solidFill>
                <a:latin typeface="Calibri"/>
                <a:ea typeface="Calibri" panose="020F0502020204030204" pitchFamily="34" charset="0"/>
                <a:cs typeface="Calibri"/>
              </a:rPr>
            </a:br>
            <a:r>
              <a:rPr lang="en-AU" sz="2800" dirty="0">
                <a:solidFill>
                  <a:srgbClr val="2C575A"/>
                </a:solidFill>
                <a:effectLst/>
                <a:latin typeface="Calibri"/>
                <a:ea typeface="Calibri" panose="020F0502020204030204" pitchFamily="34" charset="0"/>
                <a:cs typeface="Helvetica 45 Light"/>
              </a:rPr>
              <a:t>Meet our Members</a:t>
            </a:r>
            <a:br>
              <a:rPr lang="en-US" sz="1800" dirty="0">
                <a:latin typeface="Helvetica 45 Light"/>
                <a:ea typeface="Calibri" panose="020F0502020204030204" pitchFamily="34" charset="0"/>
                <a:cs typeface="Helvetica 45 Light"/>
              </a:rPr>
            </a:br>
            <a:br>
              <a:rPr lang="en-GB" sz="1200" dirty="0">
                <a:effectLst/>
                <a:latin typeface="Calibri" panose="020F0502020204030204" pitchFamily="34" charset="0"/>
                <a:ea typeface="Calibri" panose="020F0502020204030204" pitchFamily="34" charset="0"/>
                <a:cs typeface="Calibri" panose="020F0502020204030204" pitchFamily="34" charset="0"/>
              </a:rPr>
            </a:br>
            <a:r>
              <a:rPr lang="en-GB" sz="400" dirty="0">
                <a:solidFill>
                  <a:schemeClr val="bg1"/>
                </a:solidFill>
                <a:latin typeface="Calibri"/>
                <a:ea typeface="Calibri" panose="020F0502020204030204" pitchFamily="34" charset="0"/>
                <a:cs typeface="Calibri"/>
              </a:rPr>
              <a:t> </a:t>
            </a:r>
            <a:endParaRPr lang="en-US" sz="400" dirty="0">
              <a:solidFill>
                <a:schemeClr val="bg1"/>
              </a:solidFill>
            </a:endParaRPr>
          </a:p>
        </p:txBody>
      </p:sp>
      <p:pic>
        <p:nvPicPr>
          <p:cNvPr id="4" name="Picture 3">
            <a:extLst>
              <a:ext uri="{FF2B5EF4-FFF2-40B4-BE49-F238E27FC236}">
                <a16:creationId xmlns:a16="http://schemas.microsoft.com/office/drawing/2014/main" id="{D3AB329F-1421-3C01-5B20-44DAC3F2B26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198948" y="326029"/>
            <a:ext cx="893676" cy="911142"/>
          </a:xfrm>
          <a:prstGeom prst="rect">
            <a:avLst/>
          </a:prstGeom>
        </p:spPr>
      </p:pic>
      <p:pic>
        <p:nvPicPr>
          <p:cNvPr id="10" name="Picture 9" descr="Logo&#10;&#10;Description automatically generated">
            <a:extLst>
              <a:ext uri="{FF2B5EF4-FFF2-40B4-BE49-F238E27FC236}">
                <a16:creationId xmlns:a16="http://schemas.microsoft.com/office/drawing/2014/main" id="{9DEEC332-093F-2811-595D-B160707FCBA5}"/>
              </a:ext>
            </a:extLst>
          </p:cNvPr>
          <p:cNvPicPr>
            <a:picLocks noChangeAspect="1"/>
          </p:cNvPicPr>
          <p:nvPr/>
        </p:nvPicPr>
        <p:blipFill>
          <a:blip r:embed="rId3">
            <a:extLst>
              <a:ext uri="{BEBA8EAE-BF5A-486C-A8C5-ECC9F3942E4B}">
                <a14:imgProps xmlns:a14="http://schemas.microsoft.com/office/drawing/2010/main">
                  <a14:imgLayer r:embed="rId4">
                    <a14:imgEffect>
                      <a14:saturation sat="127000"/>
                    </a14:imgEffect>
                  </a14:imgLayer>
                </a14:imgProps>
              </a:ext>
              <a:ext uri="{28A0092B-C50C-407E-A947-70E740481C1C}">
                <a14:useLocalDpi xmlns:a14="http://schemas.microsoft.com/office/drawing/2010/main" val="0"/>
              </a:ext>
            </a:extLst>
          </a:blip>
          <a:stretch>
            <a:fillRect/>
          </a:stretch>
        </p:blipFill>
        <p:spPr>
          <a:xfrm>
            <a:off x="5386791" y="422409"/>
            <a:ext cx="1177042" cy="814762"/>
          </a:xfrm>
          <a:prstGeom prst="rect">
            <a:avLst/>
          </a:prstGeom>
        </p:spPr>
      </p:pic>
      <p:graphicFrame>
        <p:nvGraphicFramePr>
          <p:cNvPr id="11" name="Table 11">
            <a:extLst>
              <a:ext uri="{FF2B5EF4-FFF2-40B4-BE49-F238E27FC236}">
                <a16:creationId xmlns:a16="http://schemas.microsoft.com/office/drawing/2014/main" id="{4A92F875-31D3-E5D6-EA53-869515BD1362}"/>
              </a:ext>
            </a:extLst>
          </p:cNvPr>
          <p:cNvGraphicFramePr>
            <a:graphicFrameLocks noGrp="1"/>
          </p:cNvGraphicFramePr>
          <p:nvPr>
            <p:extLst>
              <p:ext uri="{D42A27DB-BD31-4B8C-83A1-F6EECF244321}">
                <p14:modId xmlns:p14="http://schemas.microsoft.com/office/powerpoint/2010/main" val="59717305"/>
              </p:ext>
            </p:extLst>
          </p:nvPr>
        </p:nvGraphicFramePr>
        <p:xfrm>
          <a:off x="380999" y="1710629"/>
          <a:ext cx="6252163" cy="1844040"/>
        </p:xfrm>
        <a:graphic>
          <a:graphicData uri="http://schemas.openxmlformats.org/drawingml/2006/table">
            <a:tbl>
              <a:tblPr firstRow="1" bandRow="1">
                <a:tableStyleId>{2D5ABB26-0587-4C30-8999-92F81FD0307C}</a:tableStyleId>
              </a:tblPr>
              <a:tblGrid>
                <a:gridCol w="1254085">
                  <a:extLst>
                    <a:ext uri="{9D8B030D-6E8A-4147-A177-3AD203B41FA5}">
                      <a16:colId xmlns:a16="http://schemas.microsoft.com/office/drawing/2014/main" val="1015047923"/>
                    </a:ext>
                  </a:extLst>
                </a:gridCol>
                <a:gridCol w="4998078">
                  <a:extLst>
                    <a:ext uri="{9D8B030D-6E8A-4147-A177-3AD203B41FA5}">
                      <a16:colId xmlns:a16="http://schemas.microsoft.com/office/drawing/2014/main" val="4145103091"/>
                    </a:ext>
                  </a:extLst>
                </a:gridCol>
              </a:tblGrid>
              <a:tr h="1266079">
                <a:tc>
                  <a:txBody>
                    <a:bodyPr/>
                    <a:lstStyle/>
                    <a:p>
                      <a:endParaRPr lang="en-US" sz="1100" dirty="0"/>
                    </a:p>
                  </a:txBody>
                  <a:tcPr/>
                </a:tc>
                <a:tc>
                  <a:txBody>
                    <a:bodyPr/>
                    <a:lstStyle/>
                    <a:p>
                      <a:r>
                        <a:rPr lang="en-US" sz="1150" b="1" dirty="0">
                          <a:solidFill>
                            <a:srgbClr val="ED7D31"/>
                          </a:solidFill>
                          <a:effectLst/>
                          <a:latin typeface="+mn-lt"/>
                          <a:ea typeface="Calibri" panose="020F0502020204030204" pitchFamily="34" charset="0"/>
                          <a:cs typeface="Helvetica 45 Light"/>
                        </a:rPr>
                        <a:t>Toni Balfour</a:t>
                      </a:r>
                      <a:endParaRPr lang="en-GB" sz="1150" kern="1200" dirty="0">
                        <a:solidFill>
                          <a:schemeClr val="tx1"/>
                        </a:solidFill>
                        <a:effectLst/>
                        <a:latin typeface="+mn-lt"/>
                        <a:ea typeface="+mn-ea"/>
                        <a:cs typeface="+mn-cs"/>
                      </a:endParaRPr>
                    </a:p>
                    <a:p>
                      <a:r>
                        <a:rPr lang="en-GB" sz="1150" kern="1200" dirty="0">
                          <a:solidFill>
                            <a:schemeClr val="tx1"/>
                          </a:solidFill>
                          <a:effectLst/>
                          <a:latin typeface="+mn-lt"/>
                          <a:ea typeface="+mn-ea"/>
                          <a:cs typeface="+mn-cs"/>
                        </a:rPr>
                        <a:t>As a former carer for her father with oesophageal cancer, Toni’s experience of palliative care was ‘beautiful’, involving open discussions around his choices, dying and support in grief for her father and family. Despite knowing the benefits of palliative care, this experience was not consistent in Toni’s more recent experience as a carer for her sister with pancreatic cancer. Toni works in aged care and her lived experience has inspired her passion for ensuring we overcome the stigma surrounding palliative care.  She hopes to contribute to changing societal attitudes to death and developing </a:t>
                      </a:r>
                      <a:r>
                        <a:rPr lang="en-US" sz="1150" kern="1200" dirty="0">
                          <a:solidFill>
                            <a:schemeClr val="tx1"/>
                          </a:solidFill>
                          <a:effectLst/>
                          <a:latin typeface="+mn-lt"/>
                          <a:ea typeface="+mn-ea"/>
                          <a:cs typeface="+mn-cs"/>
                        </a:rPr>
                        <a:t>awareness and community understanding of what palliative care can provide.</a:t>
                      </a:r>
                      <a:endParaRPr lang="en-US" sz="1150" dirty="0"/>
                    </a:p>
                  </a:txBody>
                  <a:tcPr/>
                </a:tc>
                <a:extLst>
                  <a:ext uri="{0D108BD9-81ED-4DB2-BD59-A6C34878D82A}">
                    <a16:rowId xmlns:a16="http://schemas.microsoft.com/office/drawing/2014/main" val="2447881047"/>
                  </a:ext>
                </a:extLst>
              </a:tr>
            </a:tbl>
          </a:graphicData>
        </a:graphic>
      </p:graphicFrame>
      <p:pic>
        <p:nvPicPr>
          <p:cNvPr id="15" name="Picture 14" descr="A close-up of a person smiling&#10;&#10;Description automatically generated">
            <a:extLst>
              <a:ext uri="{FF2B5EF4-FFF2-40B4-BE49-F238E27FC236}">
                <a16:creationId xmlns:a16="http://schemas.microsoft.com/office/drawing/2014/main" id="{8560CBEB-2BB4-3AF8-4F59-4FCD2983DFAD}"/>
              </a:ext>
            </a:extLst>
          </p:cNvPr>
          <p:cNvPicPr>
            <a:picLocks noChangeAspect="1"/>
          </p:cNvPicPr>
          <p:nvPr/>
        </p:nvPicPr>
        <p:blipFill rotWithShape="1">
          <a:blip r:embed="rId5">
            <a:extLst>
              <a:ext uri="{28A0092B-C50C-407E-A947-70E740481C1C}">
                <a14:useLocalDpi xmlns:a14="http://schemas.microsoft.com/office/drawing/2010/main" val="0"/>
              </a:ext>
            </a:extLst>
          </a:blip>
          <a:srcRect t="3382" b="4573"/>
          <a:stretch/>
        </p:blipFill>
        <p:spPr>
          <a:xfrm>
            <a:off x="241040" y="1774089"/>
            <a:ext cx="1274008" cy="1769214"/>
          </a:xfrm>
          <a:prstGeom prst="rect">
            <a:avLst/>
          </a:prstGeom>
        </p:spPr>
      </p:pic>
      <p:graphicFrame>
        <p:nvGraphicFramePr>
          <p:cNvPr id="17" name="Table 11">
            <a:extLst>
              <a:ext uri="{FF2B5EF4-FFF2-40B4-BE49-F238E27FC236}">
                <a16:creationId xmlns:a16="http://schemas.microsoft.com/office/drawing/2014/main" id="{F61B5E2A-EFDB-E732-01EA-E9405F01C72A}"/>
              </a:ext>
            </a:extLst>
          </p:cNvPr>
          <p:cNvGraphicFramePr>
            <a:graphicFrameLocks noGrp="1"/>
          </p:cNvGraphicFramePr>
          <p:nvPr>
            <p:extLst>
              <p:ext uri="{D42A27DB-BD31-4B8C-83A1-F6EECF244321}">
                <p14:modId xmlns:p14="http://schemas.microsoft.com/office/powerpoint/2010/main" val="1985437547"/>
              </p:ext>
            </p:extLst>
          </p:nvPr>
        </p:nvGraphicFramePr>
        <p:xfrm>
          <a:off x="187913" y="3640566"/>
          <a:ext cx="5982299" cy="2011680"/>
        </p:xfrm>
        <a:graphic>
          <a:graphicData uri="http://schemas.openxmlformats.org/drawingml/2006/table">
            <a:tbl>
              <a:tblPr firstRow="1" bandRow="1">
                <a:tableStyleId>{2D5ABB26-0587-4C30-8999-92F81FD0307C}</a:tableStyleId>
              </a:tblPr>
              <a:tblGrid>
                <a:gridCol w="5033382">
                  <a:extLst>
                    <a:ext uri="{9D8B030D-6E8A-4147-A177-3AD203B41FA5}">
                      <a16:colId xmlns:a16="http://schemas.microsoft.com/office/drawing/2014/main" val="1015047923"/>
                    </a:ext>
                  </a:extLst>
                </a:gridCol>
                <a:gridCol w="948917">
                  <a:extLst>
                    <a:ext uri="{9D8B030D-6E8A-4147-A177-3AD203B41FA5}">
                      <a16:colId xmlns:a16="http://schemas.microsoft.com/office/drawing/2014/main" val="4145103091"/>
                    </a:ext>
                  </a:extLst>
                </a:gridCol>
              </a:tblGrid>
              <a:tr h="126607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50" b="1" dirty="0">
                          <a:solidFill>
                            <a:srgbClr val="ED7D31"/>
                          </a:solidFill>
                          <a:effectLst/>
                          <a:latin typeface="+mn-lt"/>
                          <a:ea typeface="Calibri" panose="020F0502020204030204" pitchFamily="34" charset="0"/>
                          <a:cs typeface="Helvetica 45 Light"/>
                        </a:rPr>
                        <a:t>Vicki Barry</a:t>
                      </a:r>
                      <a:endParaRPr lang="en-GB" sz="115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AU" sz="1150" kern="1200" dirty="0">
                          <a:solidFill>
                            <a:schemeClr val="tx1"/>
                          </a:solidFill>
                          <a:effectLst/>
                          <a:latin typeface="+mn-lt"/>
                          <a:ea typeface="+mn-ea"/>
                          <a:cs typeface="+mn-cs"/>
                        </a:rPr>
                        <a:t>Vicki is currently a carer supporting her husband living with young onset dementia. After her parents both died, Vicki accepted from a young age that dying is a normal part of life and human experience. She is an advocate and community educator with a focus on advance care planning, facilitating open conversation around death and dying, and developing compassionate communities. Vicki is actively involved in working with advisory groups across health, government and community sector. Vicki feels we all need to be better prepared and willing to have brave conversations to see a good life realised – from the beginning to the end. </a:t>
                      </a:r>
                      <a:endParaRPr lang="en-US" sz="1150" kern="1200" dirty="0">
                        <a:solidFill>
                          <a:schemeClr val="tx1"/>
                        </a:solidFill>
                        <a:effectLst/>
                        <a:latin typeface="+mn-lt"/>
                        <a:ea typeface="+mn-ea"/>
                        <a:cs typeface="+mn-cs"/>
                      </a:endParaRPr>
                    </a:p>
                    <a:p>
                      <a:endParaRPr lang="en-US" sz="1100" dirty="0"/>
                    </a:p>
                  </a:txBody>
                  <a:tcPr/>
                </a:tc>
                <a:tc>
                  <a:txBody>
                    <a:bodyPr/>
                    <a:lstStyle/>
                    <a:p>
                      <a:endParaRPr lang="en-US" sz="1100" dirty="0"/>
                    </a:p>
                  </a:txBody>
                  <a:tcPr/>
                </a:tc>
                <a:extLst>
                  <a:ext uri="{0D108BD9-81ED-4DB2-BD59-A6C34878D82A}">
                    <a16:rowId xmlns:a16="http://schemas.microsoft.com/office/drawing/2014/main" val="2447881047"/>
                  </a:ext>
                </a:extLst>
              </a:tr>
            </a:tbl>
          </a:graphicData>
        </a:graphic>
      </p:graphicFrame>
      <p:pic>
        <p:nvPicPr>
          <p:cNvPr id="18" name="Picture 17">
            <a:extLst>
              <a:ext uri="{FF2B5EF4-FFF2-40B4-BE49-F238E27FC236}">
                <a16:creationId xmlns:a16="http://schemas.microsoft.com/office/drawing/2014/main" id="{A92CAB47-F102-A8A9-918A-FB34800A43A1}"/>
              </a:ext>
            </a:extLst>
          </p:cNvPr>
          <p:cNvPicPr>
            <a:picLocks noChangeAspect="1"/>
          </p:cNvPicPr>
          <p:nvPr/>
        </p:nvPicPr>
        <p:blipFill>
          <a:blip r:embed="rId6"/>
          <a:stretch>
            <a:fillRect/>
          </a:stretch>
        </p:blipFill>
        <p:spPr>
          <a:xfrm>
            <a:off x="5032114" y="3597304"/>
            <a:ext cx="1548254" cy="1902518"/>
          </a:xfrm>
          <a:prstGeom prst="rect">
            <a:avLst/>
          </a:prstGeom>
        </p:spPr>
      </p:pic>
      <p:graphicFrame>
        <p:nvGraphicFramePr>
          <p:cNvPr id="22" name="Table 11">
            <a:extLst>
              <a:ext uri="{FF2B5EF4-FFF2-40B4-BE49-F238E27FC236}">
                <a16:creationId xmlns:a16="http://schemas.microsoft.com/office/drawing/2014/main" id="{B629D7FF-F055-740C-954A-1DD6885EF057}"/>
              </a:ext>
            </a:extLst>
          </p:cNvPr>
          <p:cNvGraphicFramePr>
            <a:graphicFrameLocks noGrp="1"/>
          </p:cNvGraphicFramePr>
          <p:nvPr>
            <p:extLst>
              <p:ext uri="{D42A27DB-BD31-4B8C-83A1-F6EECF244321}">
                <p14:modId xmlns:p14="http://schemas.microsoft.com/office/powerpoint/2010/main" val="3452441318"/>
              </p:ext>
            </p:extLst>
          </p:nvPr>
        </p:nvGraphicFramePr>
        <p:xfrm>
          <a:off x="524191" y="5557577"/>
          <a:ext cx="6136684" cy="2333308"/>
        </p:xfrm>
        <a:graphic>
          <a:graphicData uri="http://schemas.openxmlformats.org/drawingml/2006/table">
            <a:tbl>
              <a:tblPr firstRow="1" bandRow="1">
                <a:tableStyleId>{2D5ABB26-0587-4C30-8999-92F81FD0307C}</a:tableStyleId>
              </a:tblPr>
              <a:tblGrid>
                <a:gridCol w="1068149">
                  <a:extLst>
                    <a:ext uri="{9D8B030D-6E8A-4147-A177-3AD203B41FA5}">
                      <a16:colId xmlns:a16="http://schemas.microsoft.com/office/drawing/2014/main" val="1015047923"/>
                    </a:ext>
                  </a:extLst>
                </a:gridCol>
                <a:gridCol w="5068535">
                  <a:extLst>
                    <a:ext uri="{9D8B030D-6E8A-4147-A177-3AD203B41FA5}">
                      <a16:colId xmlns:a16="http://schemas.microsoft.com/office/drawing/2014/main" val="4145103091"/>
                    </a:ext>
                  </a:extLst>
                </a:gridCol>
              </a:tblGrid>
              <a:tr h="1266079">
                <a:tc>
                  <a:txBody>
                    <a:bodyPr/>
                    <a:lstStyle/>
                    <a:p>
                      <a:endParaRPr lang="en-US" sz="1150" dirty="0"/>
                    </a:p>
                  </a:txBody>
                  <a:tcPr/>
                </a:tc>
                <a:tc>
                  <a:txBody>
                    <a:bodyPr/>
                    <a:lstStyle/>
                    <a:p>
                      <a:pPr>
                        <a:lnSpc>
                          <a:spcPct val="107000"/>
                        </a:lnSpc>
                        <a:spcAft>
                          <a:spcPts val="0"/>
                        </a:spcAft>
                      </a:pPr>
                      <a:r>
                        <a:rPr lang="en-US" sz="1150" b="1" dirty="0">
                          <a:solidFill>
                            <a:srgbClr val="ED7D31"/>
                          </a:solidFill>
                          <a:effectLst/>
                          <a:latin typeface="+mn-lt"/>
                          <a:ea typeface="Calibri" panose="020F0502020204030204" pitchFamily="34" charset="0"/>
                          <a:cs typeface="Helvetica 45 Light"/>
                        </a:rPr>
                        <a:t>John Chu </a:t>
                      </a:r>
                    </a:p>
                    <a:p>
                      <a:pPr>
                        <a:lnSpc>
                          <a:spcPct val="107000"/>
                        </a:lnSpc>
                        <a:spcAft>
                          <a:spcPts val="800"/>
                        </a:spcAft>
                      </a:pPr>
                      <a:r>
                        <a:rPr lang="en-US" sz="1150" i="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John is interested in bringing his knowledge and experience as a </a:t>
                      </a:r>
                      <a:r>
                        <a:rPr lang="en-US" sz="1150" i="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carer</a:t>
                      </a:r>
                      <a:r>
                        <a:rPr lang="en-US" sz="1150" i="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and health consumer advocate, alongside his professional experience as a lawyer and management consultant to improve opportunities for access to and provision of, palliative care for people with life limiting illness. John started to become an active health consumer representative in 2008 through his membership of Consumer Health Forum of Australia, Cochrane and the Health Issues Centre having been appointed to Victorian Public Healthcare Awards’ judging panel and the working group concerned of various hospitals, medical </a:t>
                      </a:r>
                      <a:r>
                        <a:rPr lang="en-US" sz="1150" i="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organisations</a:t>
                      </a:r>
                      <a:r>
                        <a:rPr lang="en-US" sz="1150" i="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and research projects. As a Chinese migrant, John hopes to be a much needed voice for existing and emerging migrant communities as well as his own in building an understanding of and access to palliative care.</a:t>
                      </a:r>
                      <a:endParaRPr lang="en-US" sz="1150" i="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447881047"/>
                  </a:ext>
                </a:extLst>
              </a:tr>
            </a:tbl>
          </a:graphicData>
        </a:graphic>
      </p:graphicFrame>
      <p:graphicFrame>
        <p:nvGraphicFramePr>
          <p:cNvPr id="24" name="Table 11">
            <a:extLst>
              <a:ext uri="{FF2B5EF4-FFF2-40B4-BE49-F238E27FC236}">
                <a16:creationId xmlns:a16="http://schemas.microsoft.com/office/drawing/2014/main" id="{CCCBEA63-CE66-5077-7AD9-BC95590FC8F3}"/>
              </a:ext>
            </a:extLst>
          </p:cNvPr>
          <p:cNvGraphicFramePr>
            <a:graphicFrameLocks noGrp="1"/>
          </p:cNvGraphicFramePr>
          <p:nvPr>
            <p:extLst>
              <p:ext uri="{D42A27DB-BD31-4B8C-83A1-F6EECF244321}">
                <p14:modId xmlns:p14="http://schemas.microsoft.com/office/powerpoint/2010/main" val="2532059811"/>
              </p:ext>
            </p:extLst>
          </p:nvPr>
        </p:nvGraphicFramePr>
        <p:xfrm>
          <a:off x="227305" y="7756160"/>
          <a:ext cx="5982299" cy="2019300"/>
        </p:xfrm>
        <a:graphic>
          <a:graphicData uri="http://schemas.openxmlformats.org/drawingml/2006/table">
            <a:tbl>
              <a:tblPr firstRow="1" bandRow="1">
                <a:tableStyleId>{2D5ABB26-0587-4C30-8999-92F81FD0307C}</a:tableStyleId>
              </a:tblPr>
              <a:tblGrid>
                <a:gridCol w="5033383">
                  <a:extLst>
                    <a:ext uri="{9D8B030D-6E8A-4147-A177-3AD203B41FA5}">
                      <a16:colId xmlns:a16="http://schemas.microsoft.com/office/drawing/2014/main" val="1015047923"/>
                    </a:ext>
                  </a:extLst>
                </a:gridCol>
                <a:gridCol w="948916">
                  <a:extLst>
                    <a:ext uri="{9D8B030D-6E8A-4147-A177-3AD203B41FA5}">
                      <a16:colId xmlns:a16="http://schemas.microsoft.com/office/drawing/2014/main" val="4145103091"/>
                    </a:ext>
                  </a:extLst>
                </a:gridCol>
              </a:tblGrid>
              <a:tr h="126607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50" b="1" dirty="0">
                          <a:solidFill>
                            <a:srgbClr val="ED7D31"/>
                          </a:solidFill>
                          <a:effectLst/>
                          <a:latin typeface="+mn-lt"/>
                          <a:ea typeface="Calibri" panose="020F0502020204030204" pitchFamily="34" charset="0"/>
                          <a:cs typeface="Helvetica 45 Light"/>
                        </a:rPr>
                        <a:t>John Clements</a:t>
                      </a:r>
                      <a:endParaRPr lang="en-GB" sz="1150" kern="1200" dirty="0">
                        <a:solidFill>
                          <a:schemeClr val="tx1"/>
                        </a:solidFill>
                        <a:effectLst/>
                        <a:latin typeface="+mn-lt"/>
                        <a:ea typeface="+mn-ea"/>
                        <a:cs typeface="+mn-cs"/>
                      </a:endParaRPr>
                    </a:p>
                    <a:p>
                      <a:r>
                        <a:rPr lang="en-US" sz="1150" kern="1200" dirty="0">
                          <a:solidFill>
                            <a:schemeClr val="tx1"/>
                          </a:solidFill>
                          <a:effectLst/>
                          <a:latin typeface="+mn-lt"/>
                          <a:ea typeface="+mn-ea"/>
                          <a:cs typeface="+mn-cs"/>
                        </a:rPr>
                        <a:t>John’s experience of palliative care began in 2016 when he cared for his wife </a:t>
                      </a:r>
                      <a:br>
                        <a:rPr lang="en-US" sz="1150" kern="1200" dirty="0">
                          <a:solidFill>
                            <a:schemeClr val="tx1"/>
                          </a:solidFill>
                          <a:effectLst/>
                          <a:latin typeface="+mn-lt"/>
                          <a:ea typeface="+mn-ea"/>
                          <a:cs typeface="+mn-cs"/>
                        </a:rPr>
                      </a:br>
                      <a:r>
                        <a:rPr lang="en-US" sz="1150" kern="1200" dirty="0">
                          <a:solidFill>
                            <a:schemeClr val="tx1"/>
                          </a:solidFill>
                          <a:effectLst/>
                          <a:latin typeface="+mn-lt"/>
                          <a:ea typeface="+mn-ea"/>
                          <a:cs typeface="+mn-cs"/>
                        </a:rPr>
                        <a:t>who had pancreatic cancer. During this time, John’s knowledge of palliative care grew from what he describes as ‘woefully inadequate’, to a strong awareness of the benefits this care offers. He also observed that health professionals were seemingly reluctant to refer his wife. Since this time, John has become actively involved in serving on numerous health and palliative care committees and consumer groups with hospitals, government, university research teams and national peak bodies such as Palliative Care Australia and the Consumer Health Forum. John has a passion for enhancing public awareness and ensuring earlier access to palliative care for patients with serious illness.</a:t>
                      </a:r>
                    </a:p>
                  </a:txBody>
                  <a:tcPr/>
                </a:tc>
                <a:tc>
                  <a:txBody>
                    <a:bodyPr/>
                    <a:lstStyle/>
                    <a:p>
                      <a:endParaRPr lang="en-US" sz="1150" dirty="0"/>
                    </a:p>
                  </a:txBody>
                  <a:tcPr/>
                </a:tc>
                <a:extLst>
                  <a:ext uri="{0D108BD9-81ED-4DB2-BD59-A6C34878D82A}">
                    <a16:rowId xmlns:a16="http://schemas.microsoft.com/office/drawing/2014/main" val="2447881047"/>
                  </a:ext>
                </a:extLst>
              </a:tr>
            </a:tbl>
          </a:graphicData>
        </a:graphic>
      </p:graphicFrame>
      <p:pic>
        <p:nvPicPr>
          <p:cNvPr id="25" name="Picture 24">
            <a:extLst>
              <a:ext uri="{FF2B5EF4-FFF2-40B4-BE49-F238E27FC236}">
                <a16:creationId xmlns:a16="http://schemas.microsoft.com/office/drawing/2014/main" id="{9AD136F5-E539-A667-089B-EB0BA14C75A1}"/>
              </a:ext>
            </a:extLst>
          </p:cNvPr>
          <p:cNvPicPr>
            <a:picLocks noChangeAspect="1"/>
          </p:cNvPicPr>
          <p:nvPr/>
        </p:nvPicPr>
        <p:blipFill rotWithShape="1">
          <a:blip r:embed="rId7"/>
          <a:srcRect l="22861" t="5159" r="26916" b="32043"/>
          <a:stretch/>
        </p:blipFill>
        <p:spPr>
          <a:xfrm>
            <a:off x="5128653" y="7854519"/>
            <a:ext cx="1435180" cy="1815980"/>
          </a:xfrm>
          <a:prstGeom prst="rect">
            <a:avLst/>
          </a:prstGeom>
        </p:spPr>
      </p:pic>
    </p:spTree>
    <p:extLst>
      <p:ext uri="{BB962C8B-B14F-4D97-AF65-F5344CB8AC3E}">
        <p14:creationId xmlns:p14="http://schemas.microsoft.com/office/powerpoint/2010/main" val="2711329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CCDE-8A20-438B-84E0-1359830D4DCA}"/>
              </a:ext>
            </a:extLst>
          </p:cNvPr>
          <p:cNvSpPr>
            <a:spLocks noGrp="1"/>
          </p:cNvSpPr>
          <p:nvPr>
            <p:ph type="ctrTitle"/>
          </p:nvPr>
        </p:nvSpPr>
        <p:spPr>
          <a:xfrm>
            <a:off x="0" y="0"/>
            <a:ext cx="6858000" cy="1625600"/>
          </a:xfrm>
          <a:solidFill>
            <a:srgbClr val="63ABB1"/>
          </a:solidFill>
        </p:spPr>
        <p:txBody>
          <a:bodyPr>
            <a:noAutofit/>
          </a:bodyPr>
          <a:lstStyle/>
          <a:p>
            <a:pPr marL="266700" algn="l">
              <a:lnSpc>
                <a:spcPct val="100000"/>
              </a:lnSpc>
              <a:spcBef>
                <a:spcPts val="0"/>
              </a:spcBef>
            </a:pPr>
            <a:r>
              <a:rPr lang="en-GB" sz="2800" b="1" dirty="0">
                <a:solidFill>
                  <a:schemeClr val="bg1"/>
                </a:solidFill>
                <a:latin typeface="Calibri"/>
                <a:ea typeface="Calibri" panose="020F0502020204030204" pitchFamily="34" charset="0"/>
                <a:cs typeface="Calibri"/>
              </a:rPr>
              <a:t>Voices for Palliative Care</a:t>
            </a:r>
            <a:r>
              <a:rPr lang="en-GB" sz="2800" dirty="0">
                <a:solidFill>
                  <a:schemeClr val="bg1"/>
                </a:solidFill>
                <a:latin typeface="Calibri"/>
                <a:ea typeface="Calibri" panose="020F0502020204030204" pitchFamily="34" charset="0"/>
                <a:cs typeface="Calibri"/>
              </a:rPr>
              <a:t> </a:t>
            </a:r>
            <a:br>
              <a:rPr lang="en-GB" sz="2800" dirty="0">
                <a:solidFill>
                  <a:schemeClr val="bg1"/>
                </a:solidFill>
                <a:latin typeface="Calibri"/>
                <a:ea typeface="Calibri" panose="020F0502020204030204" pitchFamily="34" charset="0"/>
                <a:cs typeface="Calibri"/>
              </a:rPr>
            </a:br>
            <a:r>
              <a:rPr lang="en-GB" sz="1200" dirty="0">
                <a:solidFill>
                  <a:schemeClr val="bg1"/>
                </a:solidFill>
                <a:latin typeface="Calibri"/>
                <a:ea typeface="Calibri" panose="020F0502020204030204" pitchFamily="34" charset="0"/>
                <a:cs typeface="Calibri"/>
              </a:rPr>
              <a:t>    </a:t>
            </a:r>
            <a:br>
              <a:rPr lang="en-GB" sz="1200" dirty="0">
                <a:solidFill>
                  <a:schemeClr val="bg1"/>
                </a:solidFill>
                <a:latin typeface="Calibri"/>
                <a:ea typeface="Calibri" panose="020F0502020204030204" pitchFamily="34" charset="0"/>
                <a:cs typeface="Calibri"/>
              </a:rPr>
            </a:br>
            <a:r>
              <a:rPr lang="en-AU" sz="2800" dirty="0">
                <a:solidFill>
                  <a:srgbClr val="2C575A"/>
                </a:solidFill>
                <a:effectLst/>
                <a:latin typeface="Calibri"/>
                <a:ea typeface="Calibri" panose="020F0502020204030204" pitchFamily="34" charset="0"/>
                <a:cs typeface="Helvetica 45 Light"/>
              </a:rPr>
              <a:t>Meet our Members</a:t>
            </a:r>
            <a:br>
              <a:rPr lang="en-US" sz="1800" dirty="0">
                <a:latin typeface="Helvetica 45 Light"/>
                <a:ea typeface="Calibri" panose="020F0502020204030204" pitchFamily="34" charset="0"/>
                <a:cs typeface="Helvetica 45 Light"/>
              </a:rPr>
            </a:br>
            <a:br>
              <a:rPr lang="en-GB" sz="1200" dirty="0">
                <a:effectLst/>
                <a:latin typeface="Calibri" panose="020F0502020204030204" pitchFamily="34" charset="0"/>
                <a:ea typeface="Calibri" panose="020F0502020204030204" pitchFamily="34" charset="0"/>
                <a:cs typeface="Calibri" panose="020F0502020204030204" pitchFamily="34" charset="0"/>
              </a:rPr>
            </a:br>
            <a:r>
              <a:rPr lang="en-GB" sz="400" dirty="0">
                <a:solidFill>
                  <a:schemeClr val="bg1"/>
                </a:solidFill>
                <a:latin typeface="Calibri"/>
                <a:ea typeface="Calibri" panose="020F0502020204030204" pitchFamily="34" charset="0"/>
                <a:cs typeface="Calibri"/>
              </a:rPr>
              <a:t> </a:t>
            </a:r>
            <a:endParaRPr lang="en-US" sz="400" dirty="0">
              <a:solidFill>
                <a:schemeClr val="bg1"/>
              </a:solidFill>
            </a:endParaRPr>
          </a:p>
        </p:txBody>
      </p:sp>
      <p:pic>
        <p:nvPicPr>
          <p:cNvPr id="4" name="Picture 3">
            <a:extLst>
              <a:ext uri="{FF2B5EF4-FFF2-40B4-BE49-F238E27FC236}">
                <a16:creationId xmlns:a16="http://schemas.microsoft.com/office/drawing/2014/main" id="{D3AB329F-1421-3C01-5B20-44DAC3F2B26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198948" y="326029"/>
            <a:ext cx="893676" cy="911142"/>
          </a:xfrm>
          <a:prstGeom prst="rect">
            <a:avLst/>
          </a:prstGeom>
        </p:spPr>
      </p:pic>
      <p:pic>
        <p:nvPicPr>
          <p:cNvPr id="10" name="Picture 9" descr="Logo&#10;&#10;Description automatically generated">
            <a:extLst>
              <a:ext uri="{FF2B5EF4-FFF2-40B4-BE49-F238E27FC236}">
                <a16:creationId xmlns:a16="http://schemas.microsoft.com/office/drawing/2014/main" id="{9DEEC332-093F-2811-595D-B160707FCBA5}"/>
              </a:ext>
            </a:extLst>
          </p:cNvPr>
          <p:cNvPicPr>
            <a:picLocks noChangeAspect="1"/>
          </p:cNvPicPr>
          <p:nvPr/>
        </p:nvPicPr>
        <p:blipFill>
          <a:blip r:embed="rId3">
            <a:extLst>
              <a:ext uri="{BEBA8EAE-BF5A-486C-A8C5-ECC9F3942E4B}">
                <a14:imgProps xmlns:a14="http://schemas.microsoft.com/office/drawing/2010/main">
                  <a14:imgLayer r:embed="rId4">
                    <a14:imgEffect>
                      <a14:saturation sat="127000"/>
                    </a14:imgEffect>
                  </a14:imgLayer>
                </a14:imgProps>
              </a:ext>
              <a:ext uri="{28A0092B-C50C-407E-A947-70E740481C1C}">
                <a14:useLocalDpi xmlns:a14="http://schemas.microsoft.com/office/drawing/2010/main" val="0"/>
              </a:ext>
            </a:extLst>
          </a:blip>
          <a:stretch>
            <a:fillRect/>
          </a:stretch>
        </p:blipFill>
        <p:spPr>
          <a:xfrm>
            <a:off x="5386791" y="422409"/>
            <a:ext cx="1177042" cy="814762"/>
          </a:xfrm>
          <a:prstGeom prst="rect">
            <a:avLst/>
          </a:prstGeom>
        </p:spPr>
      </p:pic>
      <p:graphicFrame>
        <p:nvGraphicFramePr>
          <p:cNvPr id="11" name="Table 11">
            <a:extLst>
              <a:ext uri="{FF2B5EF4-FFF2-40B4-BE49-F238E27FC236}">
                <a16:creationId xmlns:a16="http://schemas.microsoft.com/office/drawing/2014/main" id="{4A92F875-31D3-E5D6-EA53-869515BD1362}"/>
              </a:ext>
            </a:extLst>
          </p:cNvPr>
          <p:cNvGraphicFramePr>
            <a:graphicFrameLocks noGrp="1"/>
          </p:cNvGraphicFramePr>
          <p:nvPr>
            <p:extLst>
              <p:ext uri="{D42A27DB-BD31-4B8C-83A1-F6EECF244321}">
                <p14:modId xmlns:p14="http://schemas.microsoft.com/office/powerpoint/2010/main" val="3562493989"/>
              </p:ext>
            </p:extLst>
          </p:nvPr>
        </p:nvGraphicFramePr>
        <p:xfrm>
          <a:off x="234356" y="3779949"/>
          <a:ext cx="4953261" cy="1844040"/>
        </p:xfrm>
        <a:graphic>
          <a:graphicData uri="http://schemas.openxmlformats.org/drawingml/2006/table">
            <a:tbl>
              <a:tblPr firstRow="1" bandRow="1">
                <a:tableStyleId>{2D5ABB26-0587-4C30-8999-92F81FD0307C}</a:tableStyleId>
              </a:tblPr>
              <a:tblGrid>
                <a:gridCol w="4953261">
                  <a:extLst>
                    <a:ext uri="{9D8B030D-6E8A-4147-A177-3AD203B41FA5}">
                      <a16:colId xmlns:a16="http://schemas.microsoft.com/office/drawing/2014/main" val="4145103091"/>
                    </a:ext>
                  </a:extLst>
                </a:gridCol>
              </a:tblGrid>
              <a:tr h="1266079">
                <a:tc>
                  <a:txBody>
                    <a:bodyPr/>
                    <a:lstStyle/>
                    <a:p>
                      <a:r>
                        <a:rPr lang="en-US" sz="1150" b="1" dirty="0">
                          <a:solidFill>
                            <a:srgbClr val="ED7D31"/>
                          </a:solidFill>
                          <a:effectLst/>
                          <a:latin typeface="+mn-lt"/>
                          <a:ea typeface="Calibri" panose="020F0502020204030204" pitchFamily="34" charset="0"/>
                          <a:cs typeface="Helvetica 45 Light"/>
                        </a:rPr>
                        <a:t>Michelle Denman</a:t>
                      </a:r>
                      <a:endParaRPr lang="en-GB" sz="1150" kern="1200" dirty="0">
                        <a:solidFill>
                          <a:schemeClr val="tx1"/>
                        </a:solidFill>
                        <a:effectLst/>
                        <a:latin typeface="+mn-lt"/>
                        <a:ea typeface="+mn-ea"/>
                        <a:cs typeface="+mn-cs"/>
                      </a:endParaRPr>
                    </a:p>
                    <a:p>
                      <a:r>
                        <a:rPr lang="en-US" sz="1150" kern="1200" dirty="0">
                          <a:solidFill>
                            <a:schemeClr val="tx1"/>
                          </a:solidFill>
                          <a:effectLst/>
                          <a:latin typeface="+mn-lt"/>
                          <a:ea typeface="+mn-ea"/>
                          <a:cs typeface="+mn-cs"/>
                        </a:rPr>
                        <a:t>Michelle was a </a:t>
                      </a:r>
                      <a:r>
                        <a:rPr lang="en-US" sz="1150" kern="1200" dirty="0" err="1">
                          <a:solidFill>
                            <a:schemeClr val="tx1"/>
                          </a:solidFill>
                          <a:effectLst/>
                          <a:latin typeface="+mn-lt"/>
                          <a:ea typeface="+mn-ea"/>
                          <a:cs typeface="+mn-cs"/>
                        </a:rPr>
                        <a:t>carer</a:t>
                      </a:r>
                      <a:r>
                        <a:rPr lang="en-US" sz="1150" kern="1200" dirty="0">
                          <a:solidFill>
                            <a:schemeClr val="tx1"/>
                          </a:solidFill>
                          <a:effectLst/>
                          <a:latin typeface="+mn-lt"/>
                          <a:ea typeface="+mn-ea"/>
                          <a:cs typeface="+mn-cs"/>
                        </a:rPr>
                        <a:t> for her father who lived with Parkinson’s disease, dementia and prostate cancer, providing support and a voice for him and her mother. Michelle works as a registered nurse with experience in aged care, dementia care education and palliative care in regional Victoria. She also works as an Advocate for Elder Rights Advocacy. Michelle is a Guide for the Violet Initiative, volunteering to help guide and support people caring for a loved one with serious illness. Michelle is focused on improving care for people with serious illness and their </a:t>
                      </a:r>
                      <a:r>
                        <a:rPr lang="en-US" sz="1150" kern="1200" dirty="0" err="1">
                          <a:solidFill>
                            <a:schemeClr val="tx1"/>
                          </a:solidFill>
                          <a:effectLst/>
                          <a:latin typeface="+mn-lt"/>
                          <a:ea typeface="+mn-ea"/>
                          <a:cs typeface="+mn-cs"/>
                        </a:rPr>
                        <a:t>carers</a:t>
                      </a:r>
                      <a:r>
                        <a:rPr lang="en-US" sz="1150" kern="1200" dirty="0">
                          <a:solidFill>
                            <a:schemeClr val="tx1"/>
                          </a:solidFill>
                          <a:effectLst/>
                          <a:latin typeface="+mn-lt"/>
                          <a:ea typeface="+mn-ea"/>
                          <a:cs typeface="+mn-cs"/>
                        </a:rPr>
                        <a:t> to ensure they are empowered to understand their rights and express their needs. </a:t>
                      </a:r>
                      <a:endParaRPr lang="en-US" sz="1150" dirty="0"/>
                    </a:p>
                  </a:txBody>
                  <a:tcPr/>
                </a:tc>
                <a:extLst>
                  <a:ext uri="{0D108BD9-81ED-4DB2-BD59-A6C34878D82A}">
                    <a16:rowId xmlns:a16="http://schemas.microsoft.com/office/drawing/2014/main" val="2447881047"/>
                  </a:ext>
                </a:extLst>
              </a:tr>
            </a:tbl>
          </a:graphicData>
        </a:graphic>
      </p:graphicFrame>
      <p:graphicFrame>
        <p:nvGraphicFramePr>
          <p:cNvPr id="17" name="Table 11">
            <a:extLst>
              <a:ext uri="{FF2B5EF4-FFF2-40B4-BE49-F238E27FC236}">
                <a16:creationId xmlns:a16="http://schemas.microsoft.com/office/drawing/2014/main" id="{F61B5E2A-EFDB-E732-01EA-E9405F01C72A}"/>
              </a:ext>
            </a:extLst>
          </p:cNvPr>
          <p:cNvGraphicFramePr>
            <a:graphicFrameLocks noGrp="1"/>
          </p:cNvGraphicFramePr>
          <p:nvPr>
            <p:extLst>
              <p:ext uri="{D42A27DB-BD31-4B8C-83A1-F6EECF244321}">
                <p14:modId xmlns:p14="http://schemas.microsoft.com/office/powerpoint/2010/main" val="2408145513"/>
              </p:ext>
            </p:extLst>
          </p:nvPr>
        </p:nvGraphicFramePr>
        <p:xfrm>
          <a:off x="1900362" y="5809831"/>
          <a:ext cx="4732800" cy="1844040"/>
        </p:xfrm>
        <a:graphic>
          <a:graphicData uri="http://schemas.openxmlformats.org/drawingml/2006/table">
            <a:tbl>
              <a:tblPr firstRow="1" bandRow="1">
                <a:tableStyleId>{2D5ABB26-0587-4C30-8999-92F81FD0307C}</a:tableStyleId>
              </a:tblPr>
              <a:tblGrid>
                <a:gridCol w="4732800">
                  <a:extLst>
                    <a:ext uri="{9D8B030D-6E8A-4147-A177-3AD203B41FA5}">
                      <a16:colId xmlns:a16="http://schemas.microsoft.com/office/drawing/2014/main" val="1015047923"/>
                    </a:ext>
                  </a:extLst>
                </a:gridCol>
              </a:tblGrid>
              <a:tr h="126607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50" b="1" kern="1200" dirty="0">
                          <a:solidFill>
                            <a:srgbClr val="ED7D31"/>
                          </a:solidFill>
                          <a:effectLst/>
                          <a:latin typeface="+mn-lt"/>
                          <a:ea typeface="+mn-ea"/>
                          <a:cs typeface="+mn-cs"/>
                        </a:rPr>
                        <a:t>C</a:t>
                      </a:r>
                      <a:r>
                        <a:rPr lang="en-US" sz="1150" b="1" dirty="0">
                          <a:solidFill>
                            <a:srgbClr val="ED7D31"/>
                          </a:solidFill>
                          <a:effectLst/>
                          <a:latin typeface="+mn-lt"/>
                          <a:ea typeface="Calibri" panose="020F0502020204030204" pitchFamily="34" charset="0"/>
                          <a:cs typeface="Helvetica 45 Light"/>
                        </a:rPr>
                        <a:t>atherine Dooley</a:t>
                      </a:r>
                      <a:endParaRPr lang="en-US" sz="1150" kern="1200" dirty="0">
                        <a:solidFill>
                          <a:schemeClr val="tx1"/>
                        </a:solidFill>
                        <a:effectLst/>
                        <a:latin typeface="+mn-lt"/>
                        <a:ea typeface="+mn-ea"/>
                        <a:cs typeface="+mn-cs"/>
                      </a:endParaRPr>
                    </a:p>
                    <a:p>
                      <a:r>
                        <a:rPr lang="en-US" sz="1150" dirty="0"/>
                        <a:t>Catherine has been a </a:t>
                      </a:r>
                      <a:r>
                        <a:rPr lang="en-US" sz="1150" dirty="0" err="1"/>
                        <a:t>carer</a:t>
                      </a:r>
                      <a:r>
                        <a:rPr lang="en-US" sz="1150" dirty="0"/>
                        <a:t> for different family members with serious (malignant and non-malignant) illness, including most recently her brother who was diagnosed with </a:t>
                      </a:r>
                      <a:r>
                        <a:rPr lang="en-US" sz="1150" dirty="0" err="1"/>
                        <a:t>oesophageal</a:t>
                      </a:r>
                      <a:r>
                        <a:rPr lang="en-US" sz="1150" dirty="0"/>
                        <a:t> cancer. Based in </a:t>
                      </a:r>
                      <a:r>
                        <a:rPr lang="en-US" sz="1150" dirty="0" err="1"/>
                        <a:t>Tatura</a:t>
                      </a:r>
                      <a:r>
                        <a:rPr lang="en-US" sz="1150" dirty="0"/>
                        <a:t>, regional Victoria, Catherine has worked for 35 years in nursing and clinical leadership roles across palliative care, emergency medicine and intensive care. In her role Catherine is responsible for nurse education and skill development. Catherine is also actively involved in a broader role of promotion of and education about palliative care in the community and advocating for people with palliative care needs.</a:t>
                      </a:r>
                    </a:p>
                  </a:txBody>
                  <a:tcPr/>
                </a:tc>
                <a:extLst>
                  <a:ext uri="{0D108BD9-81ED-4DB2-BD59-A6C34878D82A}">
                    <a16:rowId xmlns:a16="http://schemas.microsoft.com/office/drawing/2014/main" val="2447881047"/>
                  </a:ext>
                </a:extLst>
              </a:tr>
            </a:tbl>
          </a:graphicData>
        </a:graphic>
      </p:graphicFrame>
      <p:pic>
        <p:nvPicPr>
          <p:cNvPr id="3" name="Picture 2">
            <a:extLst>
              <a:ext uri="{FF2B5EF4-FFF2-40B4-BE49-F238E27FC236}">
                <a16:creationId xmlns:a16="http://schemas.microsoft.com/office/drawing/2014/main" id="{5A633FC4-E1C0-23AB-2871-9C04E68EFC82}"/>
              </a:ext>
            </a:extLst>
          </p:cNvPr>
          <p:cNvPicPr>
            <a:picLocks noChangeAspect="1"/>
          </p:cNvPicPr>
          <p:nvPr/>
        </p:nvPicPr>
        <p:blipFill rotWithShape="1">
          <a:blip r:embed="rId5"/>
          <a:srcRect l="43436" t="15572" r="17784" b="34207"/>
          <a:stretch/>
        </p:blipFill>
        <p:spPr>
          <a:xfrm>
            <a:off x="5216057" y="3844105"/>
            <a:ext cx="1454902" cy="1829132"/>
          </a:xfrm>
          <a:prstGeom prst="rect">
            <a:avLst/>
          </a:prstGeom>
        </p:spPr>
      </p:pic>
      <p:graphicFrame>
        <p:nvGraphicFramePr>
          <p:cNvPr id="8" name="Table 11">
            <a:extLst>
              <a:ext uri="{FF2B5EF4-FFF2-40B4-BE49-F238E27FC236}">
                <a16:creationId xmlns:a16="http://schemas.microsoft.com/office/drawing/2014/main" id="{0124D4E8-8FF1-FE35-FA81-8E1F245D9950}"/>
              </a:ext>
            </a:extLst>
          </p:cNvPr>
          <p:cNvGraphicFramePr>
            <a:graphicFrameLocks noGrp="1"/>
          </p:cNvGraphicFramePr>
          <p:nvPr>
            <p:extLst>
              <p:ext uri="{D42A27DB-BD31-4B8C-83A1-F6EECF244321}">
                <p14:modId xmlns:p14="http://schemas.microsoft.com/office/powerpoint/2010/main" val="2978098297"/>
              </p:ext>
            </p:extLst>
          </p:nvPr>
        </p:nvGraphicFramePr>
        <p:xfrm>
          <a:off x="1804454" y="1734330"/>
          <a:ext cx="4953261" cy="2019300"/>
        </p:xfrm>
        <a:graphic>
          <a:graphicData uri="http://schemas.openxmlformats.org/drawingml/2006/table">
            <a:tbl>
              <a:tblPr firstRow="1" bandRow="1">
                <a:tableStyleId>{2D5ABB26-0587-4C30-8999-92F81FD0307C}</a:tableStyleId>
              </a:tblPr>
              <a:tblGrid>
                <a:gridCol w="4953261">
                  <a:extLst>
                    <a:ext uri="{9D8B030D-6E8A-4147-A177-3AD203B41FA5}">
                      <a16:colId xmlns:a16="http://schemas.microsoft.com/office/drawing/2014/main" val="4145103091"/>
                    </a:ext>
                  </a:extLst>
                </a:gridCol>
              </a:tblGrid>
              <a:tr h="1266079">
                <a:tc>
                  <a:txBody>
                    <a:bodyPr/>
                    <a:lstStyle/>
                    <a:p>
                      <a:r>
                        <a:rPr lang="en-US" sz="1150" b="1" dirty="0">
                          <a:solidFill>
                            <a:srgbClr val="ED7D31"/>
                          </a:solidFill>
                          <a:effectLst/>
                          <a:latin typeface="+mn-lt"/>
                          <a:ea typeface="Calibri" panose="020F0502020204030204" pitchFamily="34" charset="0"/>
                          <a:cs typeface="Helvetica 45 Light"/>
                        </a:rPr>
                        <a:t>Adrienne Copley</a:t>
                      </a:r>
                      <a:endParaRPr lang="en-GB" sz="1150" kern="1200" dirty="0">
                        <a:solidFill>
                          <a:schemeClr val="tx1"/>
                        </a:solidFill>
                        <a:effectLst/>
                        <a:latin typeface="+mn-lt"/>
                        <a:ea typeface="+mn-ea"/>
                        <a:cs typeface="+mn-cs"/>
                      </a:endParaRPr>
                    </a:p>
                    <a:p>
                      <a:r>
                        <a:rPr lang="en-GB" sz="1150" kern="1200" dirty="0">
                          <a:solidFill>
                            <a:schemeClr val="tx1"/>
                          </a:solidFill>
                          <a:effectLst/>
                          <a:latin typeface="+mn-lt"/>
                          <a:ea typeface="+mn-ea"/>
                          <a:cs typeface="+mn-cs"/>
                        </a:rPr>
                        <a:t>Adrienne has personal experience as a carer providing care at the end-of-life for her husband with dementia. Professionally, Adrienne has experience as an accreditor for aged care, palliative care and acute health services. She believes there is much to be done to expand and improve palliative care services to provide greater access for people with serious illness. Adrienne believes we need to make palliative care a topic ‘for now’, ensuring it is a priority in everyone’s thinking. She is passionate about raising community awareness and understanding of good palliative care, and more clearly identify what patients, carers and families want and need when faced with serious illness and end-of-life decisions.</a:t>
                      </a:r>
                      <a:endParaRPr lang="en-US" sz="1150" kern="1200" dirty="0">
                        <a:solidFill>
                          <a:schemeClr val="tx1"/>
                        </a:solidFill>
                        <a:effectLst/>
                        <a:latin typeface="+mn-lt"/>
                        <a:ea typeface="+mn-ea"/>
                        <a:cs typeface="+mn-cs"/>
                      </a:endParaRPr>
                    </a:p>
                  </a:txBody>
                  <a:tcPr/>
                </a:tc>
                <a:extLst>
                  <a:ext uri="{0D108BD9-81ED-4DB2-BD59-A6C34878D82A}">
                    <a16:rowId xmlns:a16="http://schemas.microsoft.com/office/drawing/2014/main" val="2447881047"/>
                  </a:ext>
                </a:extLst>
              </a:tr>
            </a:tbl>
          </a:graphicData>
        </a:graphic>
      </p:graphicFrame>
      <p:pic>
        <p:nvPicPr>
          <p:cNvPr id="12" name="Picture 11" descr="A picture containing person, wall, person, smiling&#10;&#10;Description automatically generated">
            <a:extLst>
              <a:ext uri="{FF2B5EF4-FFF2-40B4-BE49-F238E27FC236}">
                <a16:creationId xmlns:a16="http://schemas.microsoft.com/office/drawing/2014/main" id="{BC21AC83-3F04-0F32-F4FA-3CC94C49DC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175" y="1789028"/>
            <a:ext cx="1427258" cy="1901520"/>
          </a:xfrm>
          <a:prstGeom prst="rect">
            <a:avLst/>
          </a:prstGeom>
        </p:spPr>
      </p:pic>
      <p:graphicFrame>
        <p:nvGraphicFramePr>
          <p:cNvPr id="5" name="Table 11">
            <a:extLst>
              <a:ext uri="{FF2B5EF4-FFF2-40B4-BE49-F238E27FC236}">
                <a16:creationId xmlns:a16="http://schemas.microsoft.com/office/drawing/2014/main" id="{6A7D9D8E-A430-568F-5A7A-B99A5BFE1619}"/>
              </a:ext>
            </a:extLst>
          </p:cNvPr>
          <p:cNvGraphicFramePr>
            <a:graphicFrameLocks noGrp="1"/>
          </p:cNvGraphicFramePr>
          <p:nvPr>
            <p:extLst>
              <p:ext uri="{D42A27DB-BD31-4B8C-83A1-F6EECF244321}">
                <p14:modId xmlns:p14="http://schemas.microsoft.com/office/powerpoint/2010/main" val="3588988836"/>
              </p:ext>
            </p:extLst>
          </p:nvPr>
        </p:nvGraphicFramePr>
        <p:xfrm>
          <a:off x="225053" y="7767143"/>
          <a:ext cx="4867571" cy="1844040"/>
        </p:xfrm>
        <a:graphic>
          <a:graphicData uri="http://schemas.openxmlformats.org/drawingml/2006/table">
            <a:tbl>
              <a:tblPr firstRow="1" bandRow="1">
                <a:tableStyleId>{2D5ABB26-0587-4C30-8999-92F81FD0307C}</a:tableStyleId>
              </a:tblPr>
              <a:tblGrid>
                <a:gridCol w="4867571">
                  <a:extLst>
                    <a:ext uri="{9D8B030D-6E8A-4147-A177-3AD203B41FA5}">
                      <a16:colId xmlns:a16="http://schemas.microsoft.com/office/drawing/2014/main" val="1015047923"/>
                    </a:ext>
                  </a:extLst>
                </a:gridCol>
              </a:tblGrid>
              <a:tr h="126607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50" b="1" dirty="0">
                          <a:solidFill>
                            <a:srgbClr val="ED7D31"/>
                          </a:solidFill>
                          <a:effectLst/>
                          <a:latin typeface="+mn-lt"/>
                          <a:ea typeface="Calibri" panose="020F0502020204030204" pitchFamily="34" charset="0"/>
                          <a:cs typeface="Helvetica 45 Light"/>
                        </a:rPr>
                        <a:t>Imelda Gilmore</a:t>
                      </a:r>
                      <a:endParaRPr lang="en-GB" sz="1150" kern="1200" dirty="0">
                        <a:solidFill>
                          <a:schemeClr val="tx1"/>
                        </a:solidFill>
                        <a:effectLst/>
                        <a:latin typeface="+mn-lt"/>
                        <a:ea typeface="+mn-ea"/>
                        <a:cs typeface="+mn-cs"/>
                      </a:endParaRPr>
                    </a:p>
                    <a:p>
                      <a:r>
                        <a:rPr lang="en-US" sz="1150" kern="1200" dirty="0">
                          <a:solidFill>
                            <a:schemeClr val="tx1"/>
                          </a:solidFill>
                          <a:effectLst/>
                          <a:latin typeface="+mn-lt"/>
                          <a:ea typeface="+mn-ea"/>
                          <a:cs typeface="+mn-cs"/>
                        </a:rPr>
                        <a:t>In caring for her husband, Graham, with young onset Alzheimer’s Imelda learned how to be an advocate to ensure he received the best possible care and quality of life. Palliative care support enabled Imelda to </a:t>
                      </a:r>
                      <a:r>
                        <a:rPr lang="en-US" sz="1150" kern="1200" dirty="0" err="1">
                          <a:solidFill>
                            <a:schemeClr val="tx1"/>
                          </a:solidFill>
                          <a:effectLst/>
                          <a:latin typeface="+mn-lt"/>
                          <a:ea typeface="+mn-ea"/>
                          <a:cs typeface="+mn-cs"/>
                        </a:rPr>
                        <a:t>honour</a:t>
                      </a:r>
                      <a:r>
                        <a:rPr lang="en-US" sz="1150" kern="1200" dirty="0">
                          <a:solidFill>
                            <a:schemeClr val="tx1"/>
                          </a:solidFill>
                          <a:effectLst/>
                          <a:latin typeface="+mn-lt"/>
                          <a:ea typeface="+mn-ea"/>
                          <a:cs typeface="+mn-cs"/>
                        </a:rPr>
                        <a:t> her husband’s values and enjoy special moments in his last stage of life. Imelda is an experienced Dementia Advocate and partners with researchers nationally and internationally, with contribution to advisory groups such as the Australian Digital Health Agency. Imelda believes you only get one chance to care for the person you love during their end-of-life journey and is passionate about ensuring other </a:t>
                      </a:r>
                      <a:r>
                        <a:rPr lang="en-US" sz="1150" kern="1200" dirty="0" err="1">
                          <a:solidFill>
                            <a:schemeClr val="tx1"/>
                          </a:solidFill>
                          <a:effectLst/>
                          <a:latin typeface="+mn-lt"/>
                          <a:ea typeface="+mn-ea"/>
                          <a:cs typeface="+mn-cs"/>
                        </a:rPr>
                        <a:t>carers</a:t>
                      </a:r>
                      <a:r>
                        <a:rPr lang="en-US" sz="1150" kern="1200" dirty="0">
                          <a:solidFill>
                            <a:schemeClr val="tx1"/>
                          </a:solidFill>
                          <a:effectLst/>
                          <a:latin typeface="+mn-lt"/>
                          <a:ea typeface="+mn-ea"/>
                          <a:cs typeface="+mn-cs"/>
                        </a:rPr>
                        <a:t> are empowered by this knowledge. </a:t>
                      </a:r>
                    </a:p>
                  </a:txBody>
                  <a:tcPr/>
                </a:tc>
                <a:extLst>
                  <a:ext uri="{0D108BD9-81ED-4DB2-BD59-A6C34878D82A}">
                    <a16:rowId xmlns:a16="http://schemas.microsoft.com/office/drawing/2014/main" val="2447881047"/>
                  </a:ext>
                </a:extLst>
              </a:tr>
            </a:tbl>
          </a:graphicData>
        </a:graphic>
      </p:graphicFrame>
      <p:pic>
        <p:nvPicPr>
          <p:cNvPr id="7" name="Picture 6">
            <a:extLst>
              <a:ext uri="{FF2B5EF4-FFF2-40B4-BE49-F238E27FC236}">
                <a16:creationId xmlns:a16="http://schemas.microsoft.com/office/drawing/2014/main" id="{020D8D82-3153-CDD6-F32D-4702FFB0E7B5}"/>
              </a:ext>
            </a:extLst>
          </p:cNvPr>
          <p:cNvPicPr>
            <a:picLocks noChangeAspect="1"/>
          </p:cNvPicPr>
          <p:nvPr/>
        </p:nvPicPr>
        <p:blipFill rotWithShape="1">
          <a:blip r:embed="rId7"/>
          <a:srcRect l="16088" t="8090" r="19553" b="23737"/>
          <a:stretch/>
        </p:blipFill>
        <p:spPr>
          <a:xfrm>
            <a:off x="5031816" y="7695040"/>
            <a:ext cx="1572184" cy="2006748"/>
          </a:xfrm>
          <a:prstGeom prst="rect">
            <a:avLst/>
          </a:prstGeom>
        </p:spPr>
      </p:pic>
      <p:pic>
        <p:nvPicPr>
          <p:cNvPr id="9" name="Picture 8">
            <a:extLst>
              <a:ext uri="{FF2B5EF4-FFF2-40B4-BE49-F238E27FC236}">
                <a16:creationId xmlns:a16="http://schemas.microsoft.com/office/drawing/2014/main" id="{F707A4F8-305D-464B-35ED-5A5419EDBD0C}"/>
              </a:ext>
            </a:extLst>
          </p:cNvPr>
          <p:cNvPicPr>
            <a:picLocks noChangeAspect="1"/>
          </p:cNvPicPr>
          <p:nvPr/>
        </p:nvPicPr>
        <p:blipFill rotWithShape="1">
          <a:blip r:embed="rId8"/>
          <a:srcRect l="14972" t="3878" r="5865" b="9516"/>
          <a:stretch/>
        </p:blipFill>
        <p:spPr>
          <a:xfrm>
            <a:off x="294920" y="5741697"/>
            <a:ext cx="1562532" cy="1977038"/>
          </a:xfrm>
          <a:prstGeom prst="rect">
            <a:avLst/>
          </a:prstGeom>
        </p:spPr>
      </p:pic>
    </p:spTree>
    <p:extLst>
      <p:ext uri="{BB962C8B-B14F-4D97-AF65-F5344CB8AC3E}">
        <p14:creationId xmlns:p14="http://schemas.microsoft.com/office/powerpoint/2010/main" val="2919691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CCDE-8A20-438B-84E0-1359830D4DCA}"/>
              </a:ext>
            </a:extLst>
          </p:cNvPr>
          <p:cNvSpPr>
            <a:spLocks noGrp="1"/>
          </p:cNvSpPr>
          <p:nvPr>
            <p:ph type="ctrTitle"/>
          </p:nvPr>
        </p:nvSpPr>
        <p:spPr>
          <a:xfrm>
            <a:off x="0" y="0"/>
            <a:ext cx="6858000" cy="1625600"/>
          </a:xfrm>
          <a:solidFill>
            <a:srgbClr val="63ABB1"/>
          </a:solidFill>
        </p:spPr>
        <p:txBody>
          <a:bodyPr>
            <a:noAutofit/>
          </a:bodyPr>
          <a:lstStyle/>
          <a:p>
            <a:pPr marL="266700" algn="l">
              <a:lnSpc>
                <a:spcPct val="100000"/>
              </a:lnSpc>
              <a:spcBef>
                <a:spcPts val="0"/>
              </a:spcBef>
            </a:pPr>
            <a:r>
              <a:rPr lang="en-GB" sz="2800" b="1" dirty="0">
                <a:solidFill>
                  <a:schemeClr val="bg1"/>
                </a:solidFill>
                <a:latin typeface="Calibri"/>
                <a:ea typeface="Calibri" panose="020F0502020204030204" pitchFamily="34" charset="0"/>
                <a:cs typeface="Calibri"/>
              </a:rPr>
              <a:t>Voices for Palliative Care</a:t>
            </a:r>
            <a:r>
              <a:rPr lang="en-GB" sz="2800" dirty="0">
                <a:solidFill>
                  <a:schemeClr val="bg1"/>
                </a:solidFill>
                <a:latin typeface="Calibri"/>
                <a:ea typeface="Calibri" panose="020F0502020204030204" pitchFamily="34" charset="0"/>
                <a:cs typeface="Calibri"/>
              </a:rPr>
              <a:t> </a:t>
            </a:r>
            <a:br>
              <a:rPr lang="en-GB" sz="2800" dirty="0">
                <a:solidFill>
                  <a:schemeClr val="bg1"/>
                </a:solidFill>
                <a:latin typeface="Calibri"/>
                <a:ea typeface="Calibri" panose="020F0502020204030204" pitchFamily="34" charset="0"/>
                <a:cs typeface="Calibri"/>
              </a:rPr>
            </a:br>
            <a:r>
              <a:rPr lang="en-GB" sz="1200" dirty="0">
                <a:solidFill>
                  <a:schemeClr val="bg1"/>
                </a:solidFill>
                <a:latin typeface="Calibri"/>
                <a:ea typeface="Calibri" panose="020F0502020204030204" pitchFamily="34" charset="0"/>
                <a:cs typeface="Calibri"/>
              </a:rPr>
              <a:t>    </a:t>
            </a:r>
            <a:br>
              <a:rPr lang="en-GB" sz="1200" dirty="0">
                <a:solidFill>
                  <a:schemeClr val="bg1"/>
                </a:solidFill>
                <a:latin typeface="Calibri"/>
                <a:ea typeface="Calibri" panose="020F0502020204030204" pitchFamily="34" charset="0"/>
                <a:cs typeface="Calibri"/>
              </a:rPr>
            </a:br>
            <a:r>
              <a:rPr lang="en-AU" sz="2800" dirty="0">
                <a:solidFill>
                  <a:srgbClr val="2C575A"/>
                </a:solidFill>
                <a:effectLst/>
                <a:latin typeface="Calibri"/>
                <a:ea typeface="Calibri" panose="020F0502020204030204" pitchFamily="34" charset="0"/>
                <a:cs typeface="Helvetica 45 Light"/>
              </a:rPr>
              <a:t>Meet our Members</a:t>
            </a:r>
            <a:br>
              <a:rPr lang="en-US" sz="1800" dirty="0">
                <a:latin typeface="Helvetica 45 Light"/>
                <a:ea typeface="Calibri" panose="020F0502020204030204" pitchFamily="34" charset="0"/>
                <a:cs typeface="Helvetica 45 Light"/>
              </a:rPr>
            </a:br>
            <a:br>
              <a:rPr lang="en-GB" sz="1200" dirty="0">
                <a:effectLst/>
                <a:latin typeface="Calibri" panose="020F0502020204030204" pitchFamily="34" charset="0"/>
                <a:ea typeface="Calibri" panose="020F0502020204030204" pitchFamily="34" charset="0"/>
                <a:cs typeface="Calibri" panose="020F0502020204030204" pitchFamily="34" charset="0"/>
              </a:rPr>
            </a:br>
            <a:r>
              <a:rPr lang="en-GB" sz="400" dirty="0">
                <a:solidFill>
                  <a:schemeClr val="bg1"/>
                </a:solidFill>
                <a:latin typeface="Calibri"/>
                <a:ea typeface="Calibri" panose="020F0502020204030204" pitchFamily="34" charset="0"/>
                <a:cs typeface="Calibri"/>
              </a:rPr>
              <a:t> </a:t>
            </a:r>
            <a:endParaRPr lang="en-US" sz="400" dirty="0">
              <a:solidFill>
                <a:schemeClr val="bg1"/>
              </a:solidFill>
            </a:endParaRPr>
          </a:p>
        </p:txBody>
      </p:sp>
      <p:pic>
        <p:nvPicPr>
          <p:cNvPr id="4" name="Picture 3">
            <a:extLst>
              <a:ext uri="{FF2B5EF4-FFF2-40B4-BE49-F238E27FC236}">
                <a16:creationId xmlns:a16="http://schemas.microsoft.com/office/drawing/2014/main" id="{D3AB329F-1421-3C01-5B20-44DAC3F2B26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198948" y="326029"/>
            <a:ext cx="893676" cy="911142"/>
          </a:xfrm>
          <a:prstGeom prst="rect">
            <a:avLst/>
          </a:prstGeom>
        </p:spPr>
      </p:pic>
      <p:pic>
        <p:nvPicPr>
          <p:cNvPr id="10" name="Picture 9" descr="Logo&#10;&#10;Description automatically generated">
            <a:extLst>
              <a:ext uri="{FF2B5EF4-FFF2-40B4-BE49-F238E27FC236}">
                <a16:creationId xmlns:a16="http://schemas.microsoft.com/office/drawing/2014/main" id="{9DEEC332-093F-2811-595D-B160707FCBA5}"/>
              </a:ext>
            </a:extLst>
          </p:cNvPr>
          <p:cNvPicPr>
            <a:picLocks noChangeAspect="1"/>
          </p:cNvPicPr>
          <p:nvPr/>
        </p:nvPicPr>
        <p:blipFill>
          <a:blip r:embed="rId3">
            <a:extLst>
              <a:ext uri="{BEBA8EAE-BF5A-486C-A8C5-ECC9F3942E4B}">
                <a14:imgProps xmlns:a14="http://schemas.microsoft.com/office/drawing/2010/main">
                  <a14:imgLayer r:embed="rId4">
                    <a14:imgEffect>
                      <a14:saturation sat="127000"/>
                    </a14:imgEffect>
                  </a14:imgLayer>
                </a14:imgProps>
              </a:ext>
              <a:ext uri="{28A0092B-C50C-407E-A947-70E740481C1C}">
                <a14:useLocalDpi xmlns:a14="http://schemas.microsoft.com/office/drawing/2010/main" val="0"/>
              </a:ext>
            </a:extLst>
          </a:blip>
          <a:stretch>
            <a:fillRect/>
          </a:stretch>
        </p:blipFill>
        <p:spPr>
          <a:xfrm>
            <a:off x="5386791" y="422409"/>
            <a:ext cx="1177042" cy="814762"/>
          </a:xfrm>
          <a:prstGeom prst="rect">
            <a:avLst/>
          </a:prstGeom>
        </p:spPr>
      </p:pic>
      <p:graphicFrame>
        <p:nvGraphicFramePr>
          <p:cNvPr id="11" name="Table 11">
            <a:extLst>
              <a:ext uri="{FF2B5EF4-FFF2-40B4-BE49-F238E27FC236}">
                <a16:creationId xmlns:a16="http://schemas.microsoft.com/office/drawing/2014/main" id="{4A92F875-31D3-E5D6-EA53-869515BD1362}"/>
              </a:ext>
            </a:extLst>
          </p:cNvPr>
          <p:cNvGraphicFramePr>
            <a:graphicFrameLocks noGrp="1"/>
          </p:cNvGraphicFramePr>
          <p:nvPr>
            <p:extLst>
              <p:ext uri="{D42A27DB-BD31-4B8C-83A1-F6EECF244321}">
                <p14:modId xmlns:p14="http://schemas.microsoft.com/office/powerpoint/2010/main" val="1034559198"/>
              </p:ext>
            </p:extLst>
          </p:nvPr>
        </p:nvGraphicFramePr>
        <p:xfrm>
          <a:off x="150387" y="5761457"/>
          <a:ext cx="4974041" cy="2019300"/>
        </p:xfrm>
        <a:graphic>
          <a:graphicData uri="http://schemas.openxmlformats.org/drawingml/2006/table">
            <a:tbl>
              <a:tblPr firstRow="1" bandRow="1">
                <a:tableStyleId>{2D5ABB26-0587-4C30-8999-92F81FD0307C}</a:tableStyleId>
              </a:tblPr>
              <a:tblGrid>
                <a:gridCol w="4974041">
                  <a:extLst>
                    <a:ext uri="{9D8B030D-6E8A-4147-A177-3AD203B41FA5}">
                      <a16:colId xmlns:a16="http://schemas.microsoft.com/office/drawing/2014/main" val="4145103091"/>
                    </a:ext>
                  </a:extLst>
                </a:gridCol>
              </a:tblGrid>
              <a:tr h="1266079">
                <a:tc>
                  <a:txBody>
                    <a:bodyPr/>
                    <a:lstStyle/>
                    <a:p>
                      <a:r>
                        <a:rPr lang="en-US" sz="1150" b="1" dirty="0">
                          <a:solidFill>
                            <a:srgbClr val="ED7D31"/>
                          </a:solidFill>
                          <a:effectLst/>
                          <a:latin typeface="+mn-lt"/>
                          <a:ea typeface="Calibri" panose="020F0502020204030204" pitchFamily="34" charset="0"/>
                          <a:cs typeface="Helvetica 45 Light"/>
                        </a:rPr>
                        <a:t>Tristan </a:t>
                      </a:r>
                      <a:r>
                        <a:rPr lang="en-US" sz="1150" b="1" dirty="0" err="1">
                          <a:solidFill>
                            <a:srgbClr val="ED7D31"/>
                          </a:solidFill>
                          <a:effectLst/>
                          <a:latin typeface="+mn-lt"/>
                          <a:ea typeface="Calibri" panose="020F0502020204030204" pitchFamily="34" charset="0"/>
                          <a:cs typeface="Helvetica 45 Light"/>
                        </a:rPr>
                        <a:t>Jallais</a:t>
                      </a:r>
                      <a:endParaRPr lang="en-GB" sz="1150" kern="1200" dirty="0">
                        <a:solidFill>
                          <a:schemeClr val="tx1"/>
                        </a:solidFill>
                        <a:effectLst/>
                        <a:latin typeface="+mn-lt"/>
                        <a:ea typeface="+mn-ea"/>
                        <a:cs typeface="+mn-cs"/>
                      </a:endParaRPr>
                    </a:p>
                    <a:p>
                      <a:r>
                        <a:rPr lang="en-US" sz="1150" kern="1200" dirty="0">
                          <a:solidFill>
                            <a:schemeClr val="tx1"/>
                          </a:solidFill>
                          <a:effectLst/>
                          <a:latin typeface="+mn-lt"/>
                          <a:ea typeface="+mn-ea"/>
                          <a:cs typeface="+mn-cs"/>
                        </a:rPr>
                        <a:t>Like many others in the community, Tristan was unaware of the scope and function of palliative care until both his parents were diagnosed with cancer. </a:t>
                      </a:r>
                    </a:p>
                    <a:p>
                      <a:r>
                        <a:rPr lang="en-US" sz="1150" kern="1200" dirty="0">
                          <a:solidFill>
                            <a:schemeClr val="tx1"/>
                          </a:solidFill>
                          <a:effectLst/>
                          <a:latin typeface="+mn-lt"/>
                          <a:ea typeface="+mn-ea"/>
                          <a:cs typeface="+mn-cs"/>
                        </a:rPr>
                        <a:t>In providing care for his mother during her 10-months of illness, Tristan experienced the impact of a late introduction and involvement of palliative </a:t>
                      </a:r>
                      <a:br>
                        <a:rPr lang="en-US" sz="1150" kern="1200" dirty="0">
                          <a:solidFill>
                            <a:schemeClr val="tx1"/>
                          </a:solidFill>
                          <a:effectLst/>
                          <a:latin typeface="+mn-lt"/>
                          <a:ea typeface="+mn-ea"/>
                          <a:cs typeface="+mn-cs"/>
                        </a:rPr>
                      </a:br>
                      <a:r>
                        <a:rPr lang="en-US" sz="1150" kern="1200" dirty="0">
                          <a:solidFill>
                            <a:schemeClr val="tx1"/>
                          </a:solidFill>
                          <a:effectLst/>
                          <a:latin typeface="+mn-lt"/>
                          <a:ea typeface="+mn-ea"/>
                          <a:cs typeface="+mn-cs"/>
                        </a:rPr>
                        <a:t>care support. In contrast, his father received responsive and supportive community, outpatient and inpatient palliative care over a long period. </a:t>
                      </a:r>
                      <a:br>
                        <a:rPr lang="en-US" sz="1150" kern="1200" dirty="0">
                          <a:solidFill>
                            <a:schemeClr val="tx1"/>
                          </a:solidFill>
                          <a:effectLst/>
                          <a:latin typeface="+mn-lt"/>
                          <a:ea typeface="+mn-ea"/>
                          <a:cs typeface="+mn-cs"/>
                        </a:rPr>
                      </a:br>
                      <a:r>
                        <a:rPr lang="en-US" sz="1150" kern="1200" dirty="0">
                          <a:solidFill>
                            <a:schemeClr val="tx1"/>
                          </a:solidFill>
                          <a:effectLst/>
                          <a:latin typeface="+mn-lt"/>
                          <a:ea typeface="+mn-ea"/>
                          <a:cs typeface="+mn-cs"/>
                        </a:rPr>
                        <a:t>Bringing skills from his career in management, Tristan values working with others and desires to be a voice and contribute to the conversation advocating for quality and early involvement of palliative care in serious illness. He is passionate about educating </a:t>
                      </a:r>
                      <a:r>
                        <a:rPr lang="en-US" sz="1150" kern="1200" dirty="0" err="1">
                          <a:solidFill>
                            <a:schemeClr val="tx1"/>
                          </a:solidFill>
                          <a:effectLst/>
                          <a:latin typeface="+mn-lt"/>
                          <a:ea typeface="+mn-ea"/>
                          <a:cs typeface="+mn-cs"/>
                        </a:rPr>
                        <a:t>carers</a:t>
                      </a:r>
                      <a:r>
                        <a:rPr lang="en-US" sz="1150" kern="1200" dirty="0">
                          <a:solidFill>
                            <a:schemeClr val="tx1"/>
                          </a:solidFill>
                          <a:effectLst/>
                          <a:latin typeface="+mn-lt"/>
                          <a:ea typeface="+mn-ea"/>
                          <a:cs typeface="+mn-cs"/>
                        </a:rPr>
                        <a:t> and families on the benefits of palliative care. </a:t>
                      </a:r>
                      <a:endParaRPr lang="en-US" sz="1150" dirty="0"/>
                    </a:p>
                  </a:txBody>
                  <a:tcPr/>
                </a:tc>
                <a:extLst>
                  <a:ext uri="{0D108BD9-81ED-4DB2-BD59-A6C34878D82A}">
                    <a16:rowId xmlns:a16="http://schemas.microsoft.com/office/drawing/2014/main" val="2447881047"/>
                  </a:ext>
                </a:extLst>
              </a:tr>
            </a:tbl>
          </a:graphicData>
        </a:graphic>
      </p:graphicFrame>
      <p:graphicFrame>
        <p:nvGraphicFramePr>
          <p:cNvPr id="5" name="Table 11">
            <a:extLst>
              <a:ext uri="{FF2B5EF4-FFF2-40B4-BE49-F238E27FC236}">
                <a16:creationId xmlns:a16="http://schemas.microsoft.com/office/drawing/2014/main" id="{DD4423A1-BC6E-9645-FAC5-849FDFEA047E}"/>
              </a:ext>
            </a:extLst>
          </p:cNvPr>
          <p:cNvGraphicFramePr>
            <a:graphicFrameLocks noGrp="1"/>
          </p:cNvGraphicFramePr>
          <p:nvPr>
            <p:extLst>
              <p:ext uri="{D42A27DB-BD31-4B8C-83A1-F6EECF244321}">
                <p14:modId xmlns:p14="http://schemas.microsoft.com/office/powerpoint/2010/main" val="2705118308"/>
              </p:ext>
            </p:extLst>
          </p:nvPr>
        </p:nvGraphicFramePr>
        <p:xfrm>
          <a:off x="1824140" y="3787801"/>
          <a:ext cx="4867571" cy="1844040"/>
        </p:xfrm>
        <a:graphic>
          <a:graphicData uri="http://schemas.openxmlformats.org/drawingml/2006/table">
            <a:tbl>
              <a:tblPr firstRow="1" bandRow="1">
                <a:tableStyleId>{2D5ABB26-0587-4C30-8999-92F81FD0307C}</a:tableStyleId>
              </a:tblPr>
              <a:tblGrid>
                <a:gridCol w="4867571">
                  <a:extLst>
                    <a:ext uri="{9D8B030D-6E8A-4147-A177-3AD203B41FA5}">
                      <a16:colId xmlns:a16="http://schemas.microsoft.com/office/drawing/2014/main" val="4145103091"/>
                    </a:ext>
                  </a:extLst>
                </a:gridCol>
              </a:tblGrid>
              <a:tr h="1767839">
                <a:tc>
                  <a:txBody>
                    <a:bodyPr/>
                    <a:lstStyle/>
                    <a:p>
                      <a:r>
                        <a:rPr lang="en-US" sz="1150" b="1" dirty="0">
                          <a:solidFill>
                            <a:srgbClr val="ED7D31"/>
                          </a:solidFill>
                          <a:effectLst/>
                          <a:latin typeface="+mn-lt"/>
                          <a:ea typeface="Calibri" panose="020F0502020204030204" pitchFamily="34" charset="0"/>
                          <a:cs typeface="Helvetica 45 Light"/>
                        </a:rPr>
                        <a:t>Christine </a:t>
                      </a:r>
                      <a:r>
                        <a:rPr lang="en-US" sz="1150" b="1" dirty="0" err="1">
                          <a:solidFill>
                            <a:srgbClr val="ED7D31"/>
                          </a:solidFill>
                          <a:effectLst/>
                          <a:latin typeface="+mn-lt"/>
                          <a:ea typeface="Calibri" panose="020F0502020204030204" pitchFamily="34" charset="0"/>
                          <a:cs typeface="Helvetica 45 Light"/>
                        </a:rPr>
                        <a:t>Hofmeyer</a:t>
                      </a:r>
                      <a:r>
                        <a:rPr lang="en-US" sz="1150" b="1" dirty="0">
                          <a:solidFill>
                            <a:srgbClr val="ED7D31"/>
                          </a:solidFill>
                          <a:effectLst/>
                          <a:latin typeface="+mn-lt"/>
                          <a:ea typeface="Calibri" panose="020F0502020204030204" pitchFamily="34" charset="0"/>
                          <a:cs typeface="Helvetica 45 Light"/>
                        </a:rPr>
                        <a:t> (Co-Chair)</a:t>
                      </a:r>
                      <a:endParaRPr lang="en-GB" sz="1150" kern="1200" dirty="0">
                        <a:solidFill>
                          <a:schemeClr val="tx1"/>
                        </a:solidFill>
                        <a:effectLst/>
                        <a:latin typeface="+mn-lt"/>
                        <a:ea typeface="+mn-ea"/>
                        <a:cs typeface="+mn-cs"/>
                      </a:endParaRPr>
                    </a:p>
                    <a:p>
                      <a:r>
                        <a:rPr lang="en-US" sz="1150" kern="1200" dirty="0">
                          <a:solidFill>
                            <a:schemeClr val="tx1"/>
                          </a:solidFill>
                          <a:effectLst/>
                          <a:latin typeface="+mn-lt"/>
                          <a:ea typeface="+mn-ea"/>
                          <a:cs typeface="+mn-cs"/>
                        </a:rPr>
                        <a:t>Christine has experienced being a </a:t>
                      </a:r>
                      <a:r>
                        <a:rPr lang="en-US" sz="1150" kern="1200" dirty="0" err="1">
                          <a:solidFill>
                            <a:schemeClr val="tx1"/>
                          </a:solidFill>
                          <a:effectLst/>
                          <a:latin typeface="+mn-lt"/>
                          <a:ea typeface="+mn-ea"/>
                          <a:cs typeface="+mn-cs"/>
                        </a:rPr>
                        <a:t>carer</a:t>
                      </a:r>
                      <a:r>
                        <a:rPr lang="en-US" sz="1150" kern="1200" dirty="0">
                          <a:solidFill>
                            <a:schemeClr val="tx1"/>
                          </a:solidFill>
                          <a:effectLst/>
                          <a:latin typeface="+mn-lt"/>
                          <a:ea typeface="+mn-ea"/>
                          <a:cs typeface="+mn-cs"/>
                        </a:rPr>
                        <a:t> for several family members with serious illness (with malignant and non-malignant disease) and palliative care needs, most recently her sister with cancer. Before retiring, Christine worked as a palliative care nurse consultant for 27 years where she was involved in providing palliative care for patients, their caregivers and family. She is informed in service and policy development at a local and national level, including as a consumer representative for Palliative Care Australia. Christine believes it is essential to ensure consumers’ and </a:t>
                      </a:r>
                      <a:r>
                        <a:rPr lang="en-US" sz="1150" kern="1200" dirty="0" err="1">
                          <a:solidFill>
                            <a:schemeClr val="tx1"/>
                          </a:solidFill>
                          <a:effectLst/>
                          <a:latin typeface="+mn-lt"/>
                          <a:ea typeface="+mn-ea"/>
                          <a:cs typeface="+mn-cs"/>
                        </a:rPr>
                        <a:t>carers’</a:t>
                      </a:r>
                      <a:r>
                        <a:rPr lang="en-US" sz="1150" kern="1200" dirty="0">
                          <a:solidFill>
                            <a:schemeClr val="tx1"/>
                          </a:solidFill>
                          <a:effectLst/>
                          <a:latin typeface="+mn-lt"/>
                          <a:ea typeface="+mn-ea"/>
                          <a:cs typeface="+mn-cs"/>
                        </a:rPr>
                        <a:t> views and experiences are heard and integrated into research, policy and service improvements.</a:t>
                      </a:r>
                    </a:p>
                  </a:txBody>
                  <a:tcPr/>
                </a:tc>
                <a:extLst>
                  <a:ext uri="{0D108BD9-81ED-4DB2-BD59-A6C34878D82A}">
                    <a16:rowId xmlns:a16="http://schemas.microsoft.com/office/drawing/2014/main" val="2447881047"/>
                  </a:ext>
                </a:extLst>
              </a:tr>
            </a:tbl>
          </a:graphicData>
        </a:graphic>
      </p:graphicFrame>
      <p:graphicFrame>
        <p:nvGraphicFramePr>
          <p:cNvPr id="12" name="Table 11">
            <a:extLst>
              <a:ext uri="{FF2B5EF4-FFF2-40B4-BE49-F238E27FC236}">
                <a16:creationId xmlns:a16="http://schemas.microsoft.com/office/drawing/2014/main" id="{B1F0F87C-FE32-6463-2725-BF4327F2E871}"/>
              </a:ext>
            </a:extLst>
          </p:cNvPr>
          <p:cNvGraphicFramePr>
            <a:graphicFrameLocks noGrp="1"/>
          </p:cNvGraphicFramePr>
          <p:nvPr>
            <p:extLst>
              <p:ext uri="{D42A27DB-BD31-4B8C-83A1-F6EECF244321}">
                <p14:modId xmlns:p14="http://schemas.microsoft.com/office/powerpoint/2010/main" val="764279835"/>
              </p:ext>
            </p:extLst>
          </p:nvPr>
        </p:nvGraphicFramePr>
        <p:xfrm>
          <a:off x="213391" y="1668165"/>
          <a:ext cx="4974041" cy="2019300"/>
        </p:xfrm>
        <a:graphic>
          <a:graphicData uri="http://schemas.openxmlformats.org/drawingml/2006/table">
            <a:tbl>
              <a:tblPr firstRow="1" bandRow="1">
                <a:tableStyleId>{2D5ABB26-0587-4C30-8999-92F81FD0307C}</a:tableStyleId>
              </a:tblPr>
              <a:tblGrid>
                <a:gridCol w="4974041">
                  <a:extLst>
                    <a:ext uri="{9D8B030D-6E8A-4147-A177-3AD203B41FA5}">
                      <a16:colId xmlns:a16="http://schemas.microsoft.com/office/drawing/2014/main" val="4145103091"/>
                    </a:ext>
                  </a:extLst>
                </a:gridCol>
              </a:tblGrid>
              <a:tr h="1767839">
                <a:tc>
                  <a:txBody>
                    <a:bodyPr/>
                    <a:lstStyle/>
                    <a:p>
                      <a:r>
                        <a:rPr lang="en-US" sz="1150" b="1" dirty="0">
                          <a:solidFill>
                            <a:srgbClr val="ED7D31"/>
                          </a:solidFill>
                          <a:effectLst/>
                          <a:latin typeface="+mn-lt"/>
                          <a:ea typeface="Calibri" panose="020F0502020204030204" pitchFamily="34" charset="0"/>
                          <a:cs typeface="Helvetica 45 Light"/>
                        </a:rPr>
                        <a:t>Mary </a:t>
                      </a:r>
                      <a:r>
                        <a:rPr lang="en-US" sz="1150" b="1" dirty="0" err="1">
                          <a:solidFill>
                            <a:srgbClr val="ED7D31"/>
                          </a:solidFill>
                          <a:effectLst/>
                          <a:latin typeface="+mn-lt"/>
                          <a:ea typeface="Calibri" panose="020F0502020204030204" pitchFamily="34" charset="0"/>
                          <a:cs typeface="Helvetica 45 Light"/>
                        </a:rPr>
                        <a:t>Gow</a:t>
                      </a:r>
                      <a:endParaRPr lang="en-GB" sz="1150" kern="1200" dirty="0">
                        <a:solidFill>
                          <a:schemeClr val="tx1"/>
                        </a:solidFill>
                        <a:effectLst/>
                        <a:latin typeface="+mn-lt"/>
                        <a:ea typeface="+mn-ea"/>
                        <a:cs typeface="+mn-cs"/>
                      </a:endParaRPr>
                    </a:p>
                    <a:p>
                      <a:r>
                        <a:rPr lang="en-US" sz="1150" kern="1200" dirty="0">
                          <a:solidFill>
                            <a:schemeClr val="tx1"/>
                          </a:solidFill>
                          <a:effectLst/>
                          <a:latin typeface="+mn-lt"/>
                          <a:ea typeface="+mn-ea"/>
                          <a:cs typeface="+mn-cs"/>
                        </a:rPr>
                        <a:t>Mary is a current </a:t>
                      </a:r>
                      <a:r>
                        <a:rPr lang="en-US" sz="1150" kern="1200" dirty="0" err="1">
                          <a:solidFill>
                            <a:schemeClr val="tx1"/>
                          </a:solidFill>
                          <a:effectLst/>
                          <a:latin typeface="+mn-lt"/>
                          <a:ea typeface="+mn-ea"/>
                          <a:cs typeface="+mn-cs"/>
                        </a:rPr>
                        <a:t>carer</a:t>
                      </a:r>
                      <a:r>
                        <a:rPr lang="en-US" sz="1150" kern="1200" dirty="0">
                          <a:solidFill>
                            <a:schemeClr val="tx1"/>
                          </a:solidFill>
                          <a:effectLst/>
                          <a:latin typeface="+mn-lt"/>
                          <a:ea typeface="+mn-ea"/>
                          <a:cs typeface="+mn-cs"/>
                        </a:rPr>
                        <a:t> for her husband with advanced prostate cancer and has had previous experience in caring for her mother with Alzheimer’s. Professionally, Mary brings skills as an educator and lawyer, with involvement in the evaluation and auditing of aged care facilities. She is acutely aware of the importance of access to and provision of quality palliative care and the impact this can have in the lives of those with serious illness, their </a:t>
                      </a:r>
                      <a:r>
                        <a:rPr lang="en-US" sz="1150" kern="1200" dirty="0" err="1">
                          <a:solidFill>
                            <a:schemeClr val="tx1"/>
                          </a:solidFill>
                          <a:effectLst/>
                          <a:latin typeface="+mn-lt"/>
                          <a:ea typeface="+mn-ea"/>
                          <a:cs typeface="+mn-cs"/>
                        </a:rPr>
                        <a:t>carers</a:t>
                      </a:r>
                      <a:r>
                        <a:rPr lang="en-US" sz="1150" kern="1200" dirty="0">
                          <a:solidFill>
                            <a:schemeClr val="tx1"/>
                          </a:solidFill>
                          <a:effectLst/>
                          <a:latin typeface="+mn-lt"/>
                          <a:ea typeface="+mn-ea"/>
                          <a:cs typeface="+mn-cs"/>
                        </a:rPr>
                        <a:t>/family. As an active consumer representative, Mary is involved in helping to inform and shape cancer research through committee membership, reviewing of funding applications and policy development. She has a keen interest in using her voice to advocate for improvements in and access to palliative care.</a:t>
                      </a:r>
                    </a:p>
                  </a:txBody>
                  <a:tcPr/>
                </a:tc>
                <a:extLst>
                  <a:ext uri="{0D108BD9-81ED-4DB2-BD59-A6C34878D82A}">
                    <a16:rowId xmlns:a16="http://schemas.microsoft.com/office/drawing/2014/main" val="2447881047"/>
                  </a:ext>
                </a:extLst>
              </a:tr>
            </a:tbl>
          </a:graphicData>
        </a:graphic>
      </p:graphicFrame>
      <p:pic>
        <p:nvPicPr>
          <p:cNvPr id="14" name="Picture 13">
            <a:extLst>
              <a:ext uri="{FF2B5EF4-FFF2-40B4-BE49-F238E27FC236}">
                <a16:creationId xmlns:a16="http://schemas.microsoft.com/office/drawing/2014/main" id="{1FACFAB2-E0A9-F088-5A08-6EAF92FA203B}"/>
              </a:ext>
            </a:extLst>
          </p:cNvPr>
          <p:cNvPicPr>
            <a:picLocks noChangeAspect="1"/>
          </p:cNvPicPr>
          <p:nvPr/>
        </p:nvPicPr>
        <p:blipFill rotWithShape="1">
          <a:blip r:embed="rId5"/>
          <a:srcRect l="9293" t="20623" r="12594" b="8891"/>
          <a:stretch/>
        </p:blipFill>
        <p:spPr>
          <a:xfrm>
            <a:off x="5168880" y="1699848"/>
            <a:ext cx="1465236" cy="1986334"/>
          </a:xfrm>
          <a:prstGeom prst="rect">
            <a:avLst/>
          </a:prstGeom>
        </p:spPr>
      </p:pic>
      <p:pic>
        <p:nvPicPr>
          <p:cNvPr id="20" name="Picture 19">
            <a:extLst>
              <a:ext uri="{FF2B5EF4-FFF2-40B4-BE49-F238E27FC236}">
                <a16:creationId xmlns:a16="http://schemas.microsoft.com/office/drawing/2014/main" id="{D128EFC4-4D6D-0B69-5D0B-0DA341798843}"/>
              </a:ext>
            </a:extLst>
          </p:cNvPr>
          <p:cNvPicPr>
            <a:picLocks noChangeAspect="1"/>
          </p:cNvPicPr>
          <p:nvPr/>
        </p:nvPicPr>
        <p:blipFill rotWithShape="1">
          <a:blip r:embed="rId6"/>
          <a:srcRect l="9575" t="4444" r="9576" b="24889"/>
          <a:stretch/>
        </p:blipFill>
        <p:spPr>
          <a:xfrm>
            <a:off x="267686" y="3763079"/>
            <a:ext cx="1470960" cy="1928560"/>
          </a:xfrm>
          <a:prstGeom prst="rect">
            <a:avLst/>
          </a:prstGeom>
        </p:spPr>
      </p:pic>
      <p:pic>
        <p:nvPicPr>
          <p:cNvPr id="21" name="Picture 20">
            <a:extLst>
              <a:ext uri="{FF2B5EF4-FFF2-40B4-BE49-F238E27FC236}">
                <a16:creationId xmlns:a16="http://schemas.microsoft.com/office/drawing/2014/main" id="{C9172BE8-A739-1D94-AAE7-588B3D6D5838}"/>
              </a:ext>
            </a:extLst>
          </p:cNvPr>
          <p:cNvPicPr>
            <a:picLocks noChangeAspect="1"/>
          </p:cNvPicPr>
          <p:nvPr/>
        </p:nvPicPr>
        <p:blipFill rotWithShape="1">
          <a:blip r:embed="rId7"/>
          <a:srcRect l="11280" t="7983" r="15695"/>
          <a:stretch/>
        </p:blipFill>
        <p:spPr>
          <a:xfrm flipH="1">
            <a:off x="5088834" y="5797512"/>
            <a:ext cx="1545282" cy="1947190"/>
          </a:xfrm>
          <a:prstGeom prst="rect">
            <a:avLst/>
          </a:prstGeom>
        </p:spPr>
      </p:pic>
      <p:graphicFrame>
        <p:nvGraphicFramePr>
          <p:cNvPr id="3" name="Table 11">
            <a:extLst>
              <a:ext uri="{FF2B5EF4-FFF2-40B4-BE49-F238E27FC236}">
                <a16:creationId xmlns:a16="http://schemas.microsoft.com/office/drawing/2014/main" id="{CB143896-03BA-E5B8-D0B0-20863FEF30E9}"/>
              </a:ext>
            </a:extLst>
          </p:cNvPr>
          <p:cNvGraphicFramePr>
            <a:graphicFrameLocks noGrp="1"/>
          </p:cNvGraphicFramePr>
          <p:nvPr>
            <p:extLst>
              <p:ext uri="{D42A27DB-BD31-4B8C-83A1-F6EECF244321}">
                <p14:modId xmlns:p14="http://schemas.microsoft.com/office/powerpoint/2010/main" val="3477896736"/>
              </p:ext>
            </p:extLst>
          </p:nvPr>
        </p:nvGraphicFramePr>
        <p:xfrm>
          <a:off x="1604253" y="7799575"/>
          <a:ext cx="5029863" cy="2019300"/>
        </p:xfrm>
        <a:graphic>
          <a:graphicData uri="http://schemas.openxmlformats.org/drawingml/2006/table">
            <a:tbl>
              <a:tblPr firstRow="1" bandRow="1">
                <a:tableStyleId>{2D5ABB26-0587-4C30-8999-92F81FD0307C}</a:tableStyleId>
              </a:tblPr>
              <a:tblGrid>
                <a:gridCol w="5029863">
                  <a:extLst>
                    <a:ext uri="{9D8B030D-6E8A-4147-A177-3AD203B41FA5}">
                      <a16:colId xmlns:a16="http://schemas.microsoft.com/office/drawing/2014/main" val="4145103091"/>
                    </a:ext>
                  </a:extLst>
                </a:gridCol>
              </a:tblGrid>
              <a:tr h="1266079">
                <a:tc>
                  <a:txBody>
                    <a:bodyPr/>
                    <a:lstStyle/>
                    <a:p>
                      <a:r>
                        <a:rPr lang="en-US" sz="1150" b="1" dirty="0">
                          <a:solidFill>
                            <a:srgbClr val="ED7D31"/>
                          </a:solidFill>
                          <a:effectLst/>
                          <a:latin typeface="+mn-lt"/>
                          <a:ea typeface="Calibri" panose="020F0502020204030204" pitchFamily="34" charset="0"/>
                          <a:cs typeface="Helvetica 45 Light"/>
                        </a:rPr>
                        <a:t>Les Leckie</a:t>
                      </a:r>
                      <a:endParaRPr lang="en-GB" sz="1150" kern="1200" dirty="0">
                        <a:solidFill>
                          <a:schemeClr val="tx1"/>
                        </a:solidFill>
                        <a:effectLst/>
                        <a:latin typeface="+mn-lt"/>
                        <a:ea typeface="+mn-ea"/>
                        <a:cs typeface="+mn-cs"/>
                      </a:endParaRPr>
                    </a:p>
                    <a:p>
                      <a:r>
                        <a:rPr lang="en-US" sz="1150" kern="1200" dirty="0">
                          <a:solidFill>
                            <a:schemeClr val="tx1"/>
                          </a:solidFill>
                          <a:effectLst/>
                          <a:latin typeface="+mn-lt"/>
                          <a:ea typeface="+mn-ea"/>
                          <a:cs typeface="+mn-cs"/>
                        </a:rPr>
                        <a:t>After receiving treatment for prostate cancer in the 1990s, Les became actively involved as a consumer representative and teacher in cancer care across many private and public health and research </a:t>
                      </a:r>
                      <a:r>
                        <a:rPr lang="en-US" sz="1150" kern="1200" dirty="0" err="1">
                          <a:solidFill>
                            <a:schemeClr val="tx1"/>
                          </a:solidFill>
                          <a:effectLst/>
                          <a:latin typeface="+mn-lt"/>
                          <a:ea typeface="+mn-ea"/>
                          <a:cs typeface="+mn-cs"/>
                        </a:rPr>
                        <a:t>organisations</a:t>
                      </a:r>
                      <a:r>
                        <a:rPr lang="en-US" sz="1150" kern="1200" dirty="0">
                          <a:solidFill>
                            <a:schemeClr val="tx1"/>
                          </a:solidFill>
                          <a:effectLst/>
                          <a:latin typeface="+mn-lt"/>
                          <a:ea typeface="+mn-ea"/>
                          <a:cs typeface="+mn-cs"/>
                        </a:rPr>
                        <a:t>. During this time, he was also a </a:t>
                      </a:r>
                      <a:r>
                        <a:rPr lang="en-US" sz="1150" kern="1200" dirty="0" err="1">
                          <a:solidFill>
                            <a:schemeClr val="tx1"/>
                          </a:solidFill>
                          <a:effectLst/>
                          <a:latin typeface="+mn-lt"/>
                          <a:ea typeface="+mn-ea"/>
                          <a:cs typeface="+mn-cs"/>
                        </a:rPr>
                        <a:t>carer</a:t>
                      </a:r>
                      <a:r>
                        <a:rPr lang="en-US" sz="1150" kern="1200" dirty="0">
                          <a:solidFill>
                            <a:schemeClr val="tx1"/>
                          </a:solidFill>
                          <a:effectLst/>
                          <a:latin typeface="+mn-lt"/>
                          <a:ea typeface="+mn-ea"/>
                          <a:cs typeface="+mn-cs"/>
                        </a:rPr>
                        <a:t> for his wife diagnosed with dementia. With his medical / pharmaceutical work background and avid thirst for reading, Les brings a wealth of experience in management, leadership, training, mentoring and advocacy to his role as a consumer representative. Currently with heart disease, Les is conscious of his own mortality, and desires to make a genuine contribution for patients, </a:t>
                      </a:r>
                      <a:r>
                        <a:rPr lang="en-US" sz="1150" kern="1200" dirty="0" err="1">
                          <a:solidFill>
                            <a:schemeClr val="tx1"/>
                          </a:solidFill>
                          <a:effectLst/>
                          <a:latin typeface="+mn-lt"/>
                          <a:ea typeface="+mn-ea"/>
                          <a:cs typeface="+mn-cs"/>
                        </a:rPr>
                        <a:t>carers</a:t>
                      </a:r>
                      <a:r>
                        <a:rPr lang="en-US" sz="1150" kern="1200" dirty="0">
                          <a:solidFill>
                            <a:schemeClr val="tx1"/>
                          </a:solidFill>
                          <a:effectLst/>
                          <a:latin typeface="+mn-lt"/>
                          <a:ea typeface="+mn-ea"/>
                          <a:cs typeface="+mn-cs"/>
                        </a:rPr>
                        <a:t>, clinicians and researchers in palliative care through actively listening, building relationships and sharing insights.</a:t>
                      </a:r>
                    </a:p>
                  </a:txBody>
                  <a:tcPr/>
                </a:tc>
                <a:extLst>
                  <a:ext uri="{0D108BD9-81ED-4DB2-BD59-A6C34878D82A}">
                    <a16:rowId xmlns:a16="http://schemas.microsoft.com/office/drawing/2014/main" val="2447881047"/>
                  </a:ext>
                </a:extLst>
              </a:tr>
            </a:tbl>
          </a:graphicData>
        </a:graphic>
      </p:graphicFrame>
      <p:pic>
        <p:nvPicPr>
          <p:cNvPr id="6" name="Picture 5">
            <a:extLst>
              <a:ext uri="{FF2B5EF4-FFF2-40B4-BE49-F238E27FC236}">
                <a16:creationId xmlns:a16="http://schemas.microsoft.com/office/drawing/2014/main" id="{11967CF2-8145-4B65-9D3C-2489FA1A42AC}"/>
              </a:ext>
            </a:extLst>
          </p:cNvPr>
          <p:cNvPicPr>
            <a:picLocks noChangeAspect="1"/>
          </p:cNvPicPr>
          <p:nvPr/>
        </p:nvPicPr>
        <p:blipFill rotWithShape="1">
          <a:blip r:embed="rId8"/>
          <a:srcRect l="13217" r="17230" b="13337"/>
          <a:stretch/>
        </p:blipFill>
        <p:spPr>
          <a:xfrm>
            <a:off x="223884" y="7889382"/>
            <a:ext cx="1294000" cy="1874320"/>
          </a:xfrm>
          <a:prstGeom prst="rect">
            <a:avLst/>
          </a:prstGeom>
        </p:spPr>
      </p:pic>
    </p:spTree>
    <p:extLst>
      <p:ext uri="{BB962C8B-B14F-4D97-AF65-F5344CB8AC3E}">
        <p14:creationId xmlns:p14="http://schemas.microsoft.com/office/powerpoint/2010/main" val="2965142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CCDE-8A20-438B-84E0-1359830D4DCA}"/>
              </a:ext>
            </a:extLst>
          </p:cNvPr>
          <p:cNvSpPr>
            <a:spLocks noGrp="1"/>
          </p:cNvSpPr>
          <p:nvPr>
            <p:ph type="ctrTitle"/>
          </p:nvPr>
        </p:nvSpPr>
        <p:spPr>
          <a:xfrm>
            <a:off x="0" y="0"/>
            <a:ext cx="6858000" cy="1625600"/>
          </a:xfrm>
          <a:solidFill>
            <a:srgbClr val="63ABB1"/>
          </a:solidFill>
        </p:spPr>
        <p:txBody>
          <a:bodyPr>
            <a:noAutofit/>
          </a:bodyPr>
          <a:lstStyle/>
          <a:p>
            <a:pPr marL="266700" algn="l">
              <a:lnSpc>
                <a:spcPct val="100000"/>
              </a:lnSpc>
              <a:spcBef>
                <a:spcPts val="0"/>
              </a:spcBef>
            </a:pPr>
            <a:r>
              <a:rPr lang="en-GB" sz="2800" b="1" dirty="0">
                <a:solidFill>
                  <a:schemeClr val="bg1"/>
                </a:solidFill>
                <a:latin typeface="Calibri"/>
                <a:ea typeface="Calibri" panose="020F0502020204030204" pitchFamily="34" charset="0"/>
                <a:cs typeface="Calibri"/>
              </a:rPr>
              <a:t>Voices for Palliative Care</a:t>
            </a:r>
            <a:r>
              <a:rPr lang="en-GB" sz="2800" dirty="0">
                <a:solidFill>
                  <a:schemeClr val="bg1"/>
                </a:solidFill>
                <a:latin typeface="Calibri"/>
                <a:ea typeface="Calibri" panose="020F0502020204030204" pitchFamily="34" charset="0"/>
                <a:cs typeface="Calibri"/>
              </a:rPr>
              <a:t> </a:t>
            </a:r>
            <a:br>
              <a:rPr lang="en-GB" sz="2800" dirty="0">
                <a:solidFill>
                  <a:schemeClr val="bg1"/>
                </a:solidFill>
                <a:latin typeface="Calibri"/>
                <a:ea typeface="Calibri" panose="020F0502020204030204" pitchFamily="34" charset="0"/>
                <a:cs typeface="Calibri"/>
              </a:rPr>
            </a:br>
            <a:r>
              <a:rPr lang="en-GB" sz="1200" dirty="0">
                <a:solidFill>
                  <a:schemeClr val="bg1"/>
                </a:solidFill>
                <a:latin typeface="Calibri"/>
                <a:ea typeface="Calibri" panose="020F0502020204030204" pitchFamily="34" charset="0"/>
                <a:cs typeface="Calibri"/>
              </a:rPr>
              <a:t>    </a:t>
            </a:r>
            <a:br>
              <a:rPr lang="en-GB" sz="1200" dirty="0">
                <a:solidFill>
                  <a:schemeClr val="bg1"/>
                </a:solidFill>
                <a:latin typeface="Calibri"/>
                <a:ea typeface="Calibri" panose="020F0502020204030204" pitchFamily="34" charset="0"/>
                <a:cs typeface="Calibri"/>
              </a:rPr>
            </a:br>
            <a:r>
              <a:rPr lang="en-AU" sz="2800" dirty="0">
                <a:solidFill>
                  <a:srgbClr val="2C575A"/>
                </a:solidFill>
                <a:effectLst/>
                <a:latin typeface="Calibri"/>
                <a:ea typeface="Calibri" panose="020F0502020204030204" pitchFamily="34" charset="0"/>
                <a:cs typeface="Helvetica 45 Light"/>
              </a:rPr>
              <a:t>Meet our Members</a:t>
            </a:r>
            <a:br>
              <a:rPr lang="en-US" sz="1800" dirty="0">
                <a:latin typeface="Helvetica 45 Light"/>
                <a:ea typeface="Calibri" panose="020F0502020204030204" pitchFamily="34" charset="0"/>
                <a:cs typeface="Helvetica 45 Light"/>
              </a:rPr>
            </a:br>
            <a:br>
              <a:rPr lang="en-GB" sz="1200" dirty="0">
                <a:effectLst/>
                <a:latin typeface="Calibri" panose="020F0502020204030204" pitchFamily="34" charset="0"/>
                <a:ea typeface="Calibri" panose="020F0502020204030204" pitchFamily="34" charset="0"/>
                <a:cs typeface="Calibri" panose="020F0502020204030204" pitchFamily="34" charset="0"/>
              </a:rPr>
            </a:br>
            <a:r>
              <a:rPr lang="en-GB" sz="400" dirty="0">
                <a:solidFill>
                  <a:schemeClr val="bg1"/>
                </a:solidFill>
                <a:latin typeface="Calibri"/>
                <a:ea typeface="Calibri" panose="020F0502020204030204" pitchFamily="34" charset="0"/>
                <a:cs typeface="Calibri"/>
              </a:rPr>
              <a:t> </a:t>
            </a:r>
            <a:endParaRPr lang="en-US" sz="400" dirty="0">
              <a:solidFill>
                <a:schemeClr val="bg1"/>
              </a:solidFill>
            </a:endParaRPr>
          </a:p>
        </p:txBody>
      </p:sp>
      <p:pic>
        <p:nvPicPr>
          <p:cNvPr id="4" name="Picture 3">
            <a:extLst>
              <a:ext uri="{FF2B5EF4-FFF2-40B4-BE49-F238E27FC236}">
                <a16:creationId xmlns:a16="http://schemas.microsoft.com/office/drawing/2014/main" id="{D3AB329F-1421-3C01-5B20-44DAC3F2B26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198948" y="326029"/>
            <a:ext cx="893676" cy="911142"/>
          </a:xfrm>
          <a:prstGeom prst="rect">
            <a:avLst/>
          </a:prstGeom>
        </p:spPr>
      </p:pic>
      <p:pic>
        <p:nvPicPr>
          <p:cNvPr id="10" name="Picture 9" descr="Logo&#10;&#10;Description automatically generated">
            <a:extLst>
              <a:ext uri="{FF2B5EF4-FFF2-40B4-BE49-F238E27FC236}">
                <a16:creationId xmlns:a16="http://schemas.microsoft.com/office/drawing/2014/main" id="{9DEEC332-093F-2811-595D-B160707FCBA5}"/>
              </a:ext>
            </a:extLst>
          </p:cNvPr>
          <p:cNvPicPr>
            <a:picLocks noChangeAspect="1"/>
          </p:cNvPicPr>
          <p:nvPr/>
        </p:nvPicPr>
        <p:blipFill>
          <a:blip r:embed="rId3">
            <a:extLst>
              <a:ext uri="{BEBA8EAE-BF5A-486C-A8C5-ECC9F3942E4B}">
                <a14:imgProps xmlns:a14="http://schemas.microsoft.com/office/drawing/2010/main">
                  <a14:imgLayer r:embed="rId4">
                    <a14:imgEffect>
                      <a14:saturation sat="127000"/>
                    </a14:imgEffect>
                  </a14:imgLayer>
                </a14:imgProps>
              </a:ext>
              <a:ext uri="{28A0092B-C50C-407E-A947-70E740481C1C}">
                <a14:useLocalDpi xmlns:a14="http://schemas.microsoft.com/office/drawing/2010/main" val="0"/>
              </a:ext>
            </a:extLst>
          </a:blip>
          <a:stretch>
            <a:fillRect/>
          </a:stretch>
        </p:blipFill>
        <p:spPr>
          <a:xfrm>
            <a:off x="5386791" y="422409"/>
            <a:ext cx="1177042" cy="814762"/>
          </a:xfrm>
          <a:prstGeom prst="rect">
            <a:avLst/>
          </a:prstGeom>
        </p:spPr>
      </p:pic>
      <p:graphicFrame>
        <p:nvGraphicFramePr>
          <p:cNvPr id="11" name="Table 11">
            <a:extLst>
              <a:ext uri="{FF2B5EF4-FFF2-40B4-BE49-F238E27FC236}">
                <a16:creationId xmlns:a16="http://schemas.microsoft.com/office/drawing/2014/main" id="{4A92F875-31D3-E5D6-EA53-869515BD1362}"/>
              </a:ext>
            </a:extLst>
          </p:cNvPr>
          <p:cNvGraphicFramePr>
            <a:graphicFrameLocks noGrp="1"/>
          </p:cNvGraphicFramePr>
          <p:nvPr>
            <p:extLst>
              <p:ext uri="{D42A27DB-BD31-4B8C-83A1-F6EECF244321}">
                <p14:modId xmlns:p14="http://schemas.microsoft.com/office/powerpoint/2010/main" val="1526149898"/>
              </p:ext>
            </p:extLst>
          </p:nvPr>
        </p:nvGraphicFramePr>
        <p:xfrm>
          <a:off x="178700" y="1825881"/>
          <a:ext cx="5071430" cy="2019300"/>
        </p:xfrm>
        <a:graphic>
          <a:graphicData uri="http://schemas.openxmlformats.org/drawingml/2006/table">
            <a:tbl>
              <a:tblPr firstRow="1" bandRow="1">
                <a:tableStyleId>{2D5ABB26-0587-4C30-8999-92F81FD0307C}</a:tableStyleId>
              </a:tblPr>
              <a:tblGrid>
                <a:gridCol w="5071430">
                  <a:extLst>
                    <a:ext uri="{9D8B030D-6E8A-4147-A177-3AD203B41FA5}">
                      <a16:colId xmlns:a16="http://schemas.microsoft.com/office/drawing/2014/main" val="4145103091"/>
                    </a:ext>
                  </a:extLst>
                </a:gridCol>
              </a:tblGrid>
              <a:tr h="1266079">
                <a:tc>
                  <a:txBody>
                    <a:bodyPr/>
                    <a:lstStyle/>
                    <a:p>
                      <a:r>
                        <a:rPr lang="en-US" sz="1150" b="1" dirty="0">
                          <a:solidFill>
                            <a:srgbClr val="ED7D31"/>
                          </a:solidFill>
                          <a:effectLst/>
                          <a:latin typeface="+mn-lt"/>
                          <a:ea typeface="Calibri" panose="020F0502020204030204" pitchFamily="34" charset="0"/>
                          <a:cs typeface="Helvetica 45 Light"/>
                        </a:rPr>
                        <a:t>Leah </a:t>
                      </a:r>
                      <a:r>
                        <a:rPr lang="en-US" sz="1150" b="1" dirty="0" err="1">
                          <a:solidFill>
                            <a:srgbClr val="ED7D31"/>
                          </a:solidFill>
                          <a:effectLst/>
                          <a:latin typeface="+mn-lt"/>
                          <a:ea typeface="Calibri" panose="020F0502020204030204" pitchFamily="34" charset="0"/>
                          <a:cs typeface="Helvetica 45 Light"/>
                        </a:rPr>
                        <a:t>Lindrea</a:t>
                      </a:r>
                      <a:r>
                        <a:rPr lang="en-US" sz="1150" b="1" dirty="0">
                          <a:solidFill>
                            <a:srgbClr val="ED7D31"/>
                          </a:solidFill>
                          <a:effectLst/>
                          <a:latin typeface="+mn-lt"/>
                          <a:ea typeface="Calibri" panose="020F0502020204030204" pitchFamily="34" charset="0"/>
                          <a:cs typeface="Helvetica 45 Light"/>
                        </a:rPr>
                        <a:t>-Morrison</a:t>
                      </a:r>
                      <a:endParaRPr lang="en-GB" sz="1150" kern="1200" dirty="0">
                        <a:solidFill>
                          <a:schemeClr val="tx1"/>
                        </a:solidFill>
                        <a:effectLst/>
                        <a:latin typeface="+mn-lt"/>
                        <a:ea typeface="+mn-ea"/>
                        <a:cs typeface="+mn-cs"/>
                      </a:endParaRPr>
                    </a:p>
                    <a:p>
                      <a:r>
                        <a:rPr lang="en-US" sz="1150" kern="1200" dirty="0">
                          <a:solidFill>
                            <a:schemeClr val="tx1"/>
                          </a:solidFill>
                          <a:effectLst/>
                          <a:latin typeface="+mn-lt"/>
                          <a:ea typeface="+mn-ea"/>
                          <a:cs typeface="+mn-cs"/>
                        </a:rPr>
                        <a:t>Leah is a proud Yorta </a:t>
                      </a:r>
                      <a:r>
                        <a:rPr lang="en-US" sz="1150" kern="1200" dirty="0" err="1">
                          <a:solidFill>
                            <a:schemeClr val="tx1"/>
                          </a:solidFill>
                          <a:effectLst/>
                          <a:latin typeface="+mn-lt"/>
                          <a:ea typeface="+mn-ea"/>
                          <a:cs typeface="+mn-cs"/>
                        </a:rPr>
                        <a:t>Yorta</a:t>
                      </a:r>
                      <a:r>
                        <a:rPr lang="en-US" sz="1150" kern="1200" dirty="0">
                          <a:solidFill>
                            <a:schemeClr val="tx1"/>
                          </a:solidFill>
                          <a:effectLst/>
                          <a:latin typeface="+mn-lt"/>
                          <a:ea typeface="+mn-ea"/>
                          <a:cs typeface="+mn-cs"/>
                        </a:rPr>
                        <a:t> (</a:t>
                      </a:r>
                      <a:r>
                        <a:rPr lang="en-US" sz="1150" kern="1200" dirty="0" err="1">
                          <a:solidFill>
                            <a:schemeClr val="tx1"/>
                          </a:solidFill>
                          <a:effectLst/>
                          <a:latin typeface="+mn-lt"/>
                          <a:ea typeface="+mn-ea"/>
                          <a:cs typeface="+mn-cs"/>
                        </a:rPr>
                        <a:t>Shepparton</a:t>
                      </a:r>
                      <a:r>
                        <a:rPr lang="en-US" sz="1150" kern="1200" dirty="0">
                          <a:solidFill>
                            <a:schemeClr val="tx1"/>
                          </a:solidFill>
                          <a:effectLst/>
                          <a:latin typeface="+mn-lt"/>
                          <a:ea typeface="+mn-ea"/>
                          <a:cs typeface="+mn-cs"/>
                        </a:rPr>
                        <a:t>) woman actively involved in Aboriginal partnerships, community engagement, education and research with the University of Melbourne. Leah experienced the ripple effect a cancer diagnosis has on a family and community as she cared for her husband, Ronald, who died </a:t>
                      </a:r>
                      <a:br>
                        <a:rPr lang="en-US" sz="1150" kern="1200" dirty="0">
                          <a:solidFill>
                            <a:schemeClr val="tx1"/>
                          </a:solidFill>
                          <a:effectLst/>
                          <a:latin typeface="+mn-lt"/>
                          <a:ea typeface="+mn-ea"/>
                          <a:cs typeface="+mn-cs"/>
                        </a:rPr>
                      </a:br>
                      <a:r>
                        <a:rPr lang="en-US" sz="1150" kern="1200" dirty="0">
                          <a:solidFill>
                            <a:schemeClr val="tx1"/>
                          </a:solidFill>
                          <a:effectLst/>
                          <a:latin typeface="+mn-lt"/>
                          <a:ea typeface="+mn-ea"/>
                          <a:cs typeface="+mn-cs"/>
                        </a:rPr>
                        <a:t>of cancer 20+ years ago, and more recently with her own diagnosis of breast cancer. From her experience, Leah is passionate about bringing Aboriginal and Torres Strait Islander ways of knowing, being and doing into the care of community members impacted by serious illness and with palliative care needs. Leah believes in being a voice and advocate for support for families, children and those living in regional areas with a loved one experiencing serious illness.</a:t>
                      </a:r>
                      <a:endParaRPr lang="en-US" sz="1150" dirty="0"/>
                    </a:p>
                  </a:txBody>
                  <a:tcPr/>
                </a:tc>
                <a:extLst>
                  <a:ext uri="{0D108BD9-81ED-4DB2-BD59-A6C34878D82A}">
                    <a16:rowId xmlns:a16="http://schemas.microsoft.com/office/drawing/2014/main" val="2447881047"/>
                  </a:ext>
                </a:extLst>
              </a:tr>
            </a:tbl>
          </a:graphicData>
        </a:graphic>
      </p:graphicFrame>
      <p:graphicFrame>
        <p:nvGraphicFramePr>
          <p:cNvPr id="17" name="Table 11">
            <a:extLst>
              <a:ext uri="{FF2B5EF4-FFF2-40B4-BE49-F238E27FC236}">
                <a16:creationId xmlns:a16="http://schemas.microsoft.com/office/drawing/2014/main" id="{F61B5E2A-EFDB-E732-01EA-E9405F01C72A}"/>
              </a:ext>
            </a:extLst>
          </p:cNvPr>
          <p:cNvGraphicFramePr>
            <a:graphicFrameLocks noGrp="1"/>
          </p:cNvGraphicFramePr>
          <p:nvPr>
            <p:extLst>
              <p:ext uri="{D42A27DB-BD31-4B8C-83A1-F6EECF244321}">
                <p14:modId xmlns:p14="http://schemas.microsoft.com/office/powerpoint/2010/main" val="1042507572"/>
              </p:ext>
            </p:extLst>
          </p:nvPr>
        </p:nvGraphicFramePr>
        <p:xfrm>
          <a:off x="1614725" y="3998983"/>
          <a:ext cx="5171716" cy="1668780"/>
        </p:xfrm>
        <a:graphic>
          <a:graphicData uri="http://schemas.openxmlformats.org/drawingml/2006/table">
            <a:tbl>
              <a:tblPr firstRow="1" bandRow="1">
                <a:tableStyleId>{2D5ABB26-0587-4C30-8999-92F81FD0307C}</a:tableStyleId>
              </a:tblPr>
              <a:tblGrid>
                <a:gridCol w="5171716">
                  <a:extLst>
                    <a:ext uri="{9D8B030D-6E8A-4147-A177-3AD203B41FA5}">
                      <a16:colId xmlns:a16="http://schemas.microsoft.com/office/drawing/2014/main" val="1015047923"/>
                    </a:ext>
                  </a:extLst>
                </a:gridCol>
              </a:tblGrid>
              <a:tr h="126607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50" b="1" kern="1200" dirty="0">
                          <a:solidFill>
                            <a:srgbClr val="ED7D31"/>
                          </a:solidFill>
                          <a:effectLst/>
                          <a:latin typeface="+mn-lt"/>
                          <a:ea typeface="+mn-ea"/>
                          <a:cs typeface="+mn-cs"/>
                        </a:rPr>
                        <a:t>Abe (</a:t>
                      </a:r>
                      <a:r>
                        <a:rPr lang="en-US" sz="1150" b="1" kern="1200" dirty="0" err="1">
                          <a:solidFill>
                            <a:srgbClr val="ED7D31"/>
                          </a:solidFill>
                          <a:effectLst/>
                          <a:latin typeface="+mn-lt"/>
                          <a:ea typeface="+mn-ea"/>
                          <a:cs typeface="+mn-cs"/>
                        </a:rPr>
                        <a:t>Avi</a:t>
                      </a:r>
                      <a:r>
                        <a:rPr lang="en-US" sz="1150" b="1" kern="1200" dirty="0">
                          <a:solidFill>
                            <a:srgbClr val="ED7D31"/>
                          </a:solidFill>
                          <a:effectLst/>
                          <a:latin typeface="+mn-lt"/>
                          <a:ea typeface="+mn-ea"/>
                          <a:cs typeface="+mn-cs"/>
                        </a:rPr>
                        <a:t>) </a:t>
                      </a:r>
                      <a:r>
                        <a:rPr lang="en-US" sz="1150" b="1" kern="1200" dirty="0" err="1">
                          <a:solidFill>
                            <a:srgbClr val="ED7D31"/>
                          </a:solidFill>
                          <a:effectLst/>
                          <a:latin typeface="+mn-lt"/>
                          <a:ea typeface="+mn-ea"/>
                          <a:cs typeface="+mn-cs"/>
                        </a:rPr>
                        <a:t>Paluch</a:t>
                      </a:r>
                      <a:endParaRPr lang="en-US" sz="1150" kern="1200" dirty="0">
                        <a:solidFill>
                          <a:schemeClr val="tx1"/>
                        </a:solidFill>
                        <a:effectLst/>
                        <a:latin typeface="+mn-lt"/>
                        <a:ea typeface="+mn-ea"/>
                        <a:cs typeface="+mn-cs"/>
                      </a:endParaRPr>
                    </a:p>
                    <a:p>
                      <a:r>
                        <a:rPr lang="en-US" sz="1150" dirty="0" err="1"/>
                        <a:t>Avi</a:t>
                      </a:r>
                      <a:r>
                        <a:rPr lang="en-US" sz="1150" dirty="0"/>
                        <a:t> cared for his wife Gita who lived with cancer for 12 years. This presented a whole new set of challenges as he worked to navigate and juggle so many different roles. Yet while he faced challenges, </a:t>
                      </a:r>
                      <a:r>
                        <a:rPr lang="en-US" sz="1150" dirty="0" err="1"/>
                        <a:t>Avi</a:t>
                      </a:r>
                      <a:r>
                        <a:rPr lang="en-US" sz="1150" dirty="0"/>
                        <a:t> believes there were also incredible rewards in being a </a:t>
                      </a:r>
                      <a:r>
                        <a:rPr lang="en-US" sz="1150" dirty="0" err="1"/>
                        <a:t>carer</a:t>
                      </a:r>
                      <a:r>
                        <a:rPr lang="en-US" sz="1150" dirty="0"/>
                        <a:t> for his wife. </a:t>
                      </a:r>
                      <a:r>
                        <a:rPr lang="en-US" sz="1150" dirty="0" err="1"/>
                        <a:t>Avi</a:t>
                      </a:r>
                      <a:r>
                        <a:rPr lang="en-US" sz="1150" dirty="0"/>
                        <a:t> has now trained as a grief counsellor to support other </a:t>
                      </a:r>
                      <a:r>
                        <a:rPr lang="en-US" sz="1150" dirty="0" err="1"/>
                        <a:t>carers</a:t>
                      </a:r>
                      <a:r>
                        <a:rPr lang="en-US" sz="1150" dirty="0"/>
                        <a:t>. He believes it is important for people to understand more about what palliative care can offer for people with serious illness, their </a:t>
                      </a:r>
                      <a:r>
                        <a:rPr lang="en-US" sz="1150" dirty="0" err="1"/>
                        <a:t>carers</a:t>
                      </a:r>
                      <a:r>
                        <a:rPr lang="en-US" sz="1150" dirty="0"/>
                        <a:t> and family. For the past 18 months, </a:t>
                      </a:r>
                      <a:r>
                        <a:rPr lang="en-US" sz="1150" dirty="0" err="1"/>
                        <a:t>Avi</a:t>
                      </a:r>
                      <a:r>
                        <a:rPr lang="en-US" sz="1150" dirty="0"/>
                        <a:t> has been actively involved in providing a </a:t>
                      </a:r>
                      <a:r>
                        <a:rPr lang="en-US" sz="1150" dirty="0" err="1"/>
                        <a:t>carer</a:t>
                      </a:r>
                      <a:r>
                        <a:rPr lang="en-US" sz="1150" dirty="0"/>
                        <a:t> voice in palliative care research and service development. </a:t>
                      </a:r>
                    </a:p>
                  </a:txBody>
                  <a:tcPr/>
                </a:tc>
                <a:extLst>
                  <a:ext uri="{0D108BD9-81ED-4DB2-BD59-A6C34878D82A}">
                    <a16:rowId xmlns:a16="http://schemas.microsoft.com/office/drawing/2014/main" val="2447881047"/>
                  </a:ext>
                </a:extLst>
              </a:tr>
            </a:tbl>
          </a:graphicData>
        </a:graphic>
      </p:graphicFrame>
      <p:graphicFrame>
        <p:nvGraphicFramePr>
          <p:cNvPr id="22" name="Table 11">
            <a:extLst>
              <a:ext uri="{FF2B5EF4-FFF2-40B4-BE49-F238E27FC236}">
                <a16:creationId xmlns:a16="http://schemas.microsoft.com/office/drawing/2014/main" id="{B629D7FF-F055-740C-954A-1DD6885EF057}"/>
              </a:ext>
            </a:extLst>
          </p:cNvPr>
          <p:cNvGraphicFramePr>
            <a:graphicFrameLocks noGrp="1"/>
          </p:cNvGraphicFramePr>
          <p:nvPr>
            <p:extLst>
              <p:ext uri="{D42A27DB-BD31-4B8C-83A1-F6EECF244321}">
                <p14:modId xmlns:p14="http://schemas.microsoft.com/office/powerpoint/2010/main" val="1850848106"/>
              </p:ext>
            </p:extLst>
          </p:nvPr>
        </p:nvGraphicFramePr>
        <p:xfrm>
          <a:off x="256891" y="5756946"/>
          <a:ext cx="5015774" cy="2019300"/>
        </p:xfrm>
        <a:graphic>
          <a:graphicData uri="http://schemas.openxmlformats.org/drawingml/2006/table">
            <a:tbl>
              <a:tblPr firstRow="1" bandRow="1">
                <a:tableStyleId>{2D5ABB26-0587-4C30-8999-92F81FD0307C}</a:tableStyleId>
              </a:tblPr>
              <a:tblGrid>
                <a:gridCol w="5015774">
                  <a:extLst>
                    <a:ext uri="{9D8B030D-6E8A-4147-A177-3AD203B41FA5}">
                      <a16:colId xmlns:a16="http://schemas.microsoft.com/office/drawing/2014/main" val="4145103091"/>
                    </a:ext>
                  </a:extLst>
                </a:gridCol>
              </a:tblGrid>
              <a:tr h="1266079">
                <a:tc>
                  <a:txBody>
                    <a:bodyPr/>
                    <a:lstStyle/>
                    <a:p>
                      <a:r>
                        <a:rPr lang="en-US" sz="1150" b="1" dirty="0">
                          <a:solidFill>
                            <a:srgbClr val="ED7D31"/>
                          </a:solidFill>
                          <a:effectLst/>
                          <a:latin typeface="+mn-lt"/>
                          <a:ea typeface="Calibri" panose="020F0502020204030204" pitchFamily="34" charset="0"/>
                          <a:cs typeface="Helvetica 45 Light"/>
                        </a:rPr>
                        <a:t>Simon Waring</a:t>
                      </a:r>
                      <a:endParaRPr lang="en-GB" sz="1150" kern="1200" dirty="0">
                        <a:solidFill>
                          <a:schemeClr val="tx1"/>
                        </a:solidFill>
                        <a:effectLst/>
                        <a:latin typeface="+mn-lt"/>
                        <a:ea typeface="+mn-ea"/>
                        <a:cs typeface="+mn-cs"/>
                      </a:endParaRPr>
                    </a:p>
                    <a:p>
                      <a:r>
                        <a:rPr lang="en-US" sz="1150" kern="1200" dirty="0">
                          <a:solidFill>
                            <a:schemeClr val="tx1"/>
                          </a:solidFill>
                          <a:effectLst/>
                          <a:latin typeface="+mn-lt"/>
                          <a:ea typeface="+mn-ea"/>
                          <a:cs typeface="+mn-cs"/>
                        </a:rPr>
                        <a:t>Simon cared for his young son, Marmaduke, and wife </a:t>
                      </a:r>
                      <a:r>
                        <a:rPr lang="en-US" sz="1150" kern="1200" dirty="0" err="1">
                          <a:solidFill>
                            <a:schemeClr val="tx1"/>
                          </a:solidFill>
                          <a:effectLst/>
                          <a:latin typeface="+mn-lt"/>
                          <a:ea typeface="+mn-ea"/>
                          <a:cs typeface="+mn-cs"/>
                        </a:rPr>
                        <a:t>Millsom</a:t>
                      </a:r>
                      <a:r>
                        <a:rPr lang="en-US" sz="1150" kern="1200" dirty="0">
                          <a:solidFill>
                            <a:schemeClr val="tx1"/>
                          </a:solidFill>
                          <a:effectLst/>
                          <a:latin typeface="+mn-lt"/>
                          <a:ea typeface="+mn-ea"/>
                          <a:cs typeface="+mn-cs"/>
                        </a:rPr>
                        <a:t>, through parallel terminal cancer journeys. His family’s experience of adult palliative care was restricted in scope, length and flexibility, while the </a:t>
                      </a:r>
                      <a:r>
                        <a:rPr lang="en-US" sz="1150" kern="1200" dirty="0" err="1">
                          <a:solidFill>
                            <a:schemeClr val="tx1"/>
                          </a:solidFill>
                          <a:effectLst/>
                          <a:latin typeface="+mn-lt"/>
                          <a:ea typeface="+mn-ea"/>
                          <a:cs typeface="+mn-cs"/>
                        </a:rPr>
                        <a:t>paediatric</a:t>
                      </a:r>
                      <a:r>
                        <a:rPr lang="en-US" sz="1150" kern="1200" dirty="0">
                          <a:solidFill>
                            <a:schemeClr val="tx1"/>
                          </a:solidFill>
                          <a:effectLst/>
                          <a:latin typeface="+mn-lt"/>
                          <a:ea typeface="+mn-ea"/>
                          <a:cs typeface="+mn-cs"/>
                        </a:rPr>
                        <a:t> palliative care received was extensive, responsive and supportive over a long period in hospital and at home. Since 2015, Simon has spoken to politicians, health professionals and the public on the importance and impact of palliative care for patients, families and community. As a consumer representative he has partnered with Queensland Health, The Royal Children’s Hospital Melbourne, and Palliative Care Australia, and Safe Care Victoria. Simon’s hope is to contribute to the continued growth, promotion, and acceptance of palliative care.</a:t>
                      </a:r>
                    </a:p>
                  </a:txBody>
                  <a:tcPr/>
                </a:tc>
                <a:extLst>
                  <a:ext uri="{0D108BD9-81ED-4DB2-BD59-A6C34878D82A}">
                    <a16:rowId xmlns:a16="http://schemas.microsoft.com/office/drawing/2014/main" val="2447881047"/>
                  </a:ext>
                </a:extLst>
              </a:tr>
            </a:tbl>
          </a:graphicData>
        </a:graphic>
      </p:graphicFrame>
      <p:pic>
        <p:nvPicPr>
          <p:cNvPr id="5" name="Picture 4">
            <a:extLst>
              <a:ext uri="{FF2B5EF4-FFF2-40B4-BE49-F238E27FC236}">
                <a16:creationId xmlns:a16="http://schemas.microsoft.com/office/drawing/2014/main" id="{637B011C-09E1-7615-3C7D-33B9EADBB675}"/>
              </a:ext>
            </a:extLst>
          </p:cNvPr>
          <p:cNvPicPr>
            <a:picLocks noChangeAspect="1"/>
          </p:cNvPicPr>
          <p:nvPr/>
        </p:nvPicPr>
        <p:blipFill rotWithShape="1">
          <a:blip r:embed="rId5"/>
          <a:srcRect l="11649" t="5935" r="5460" b="25717"/>
          <a:stretch/>
        </p:blipFill>
        <p:spPr>
          <a:xfrm>
            <a:off x="5187719" y="5894012"/>
            <a:ext cx="1458460" cy="1806664"/>
          </a:xfrm>
          <a:prstGeom prst="rect">
            <a:avLst/>
          </a:prstGeom>
        </p:spPr>
      </p:pic>
      <p:pic>
        <p:nvPicPr>
          <p:cNvPr id="7" name="Picture 6">
            <a:extLst>
              <a:ext uri="{FF2B5EF4-FFF2-40B4-BE49-F238E27FC236}">
                <a16:creationId xmlns:a16="http://schemas.microsoft.com/office/drawing/2014/main" id="{1ED601E1-A910-CD44-89EA-266AD4C69FA9}"/>
              </a:ext>
            </a:extLst>
          </p:cNvPr>
          <p:cNvPicPr>
            <a:picLocks noChangeAspect="1"/>
          </p:cNvPicPr>
          <p:nvPr/>
        </p:nvPicPr>
        <p:blipFill rotWithShape="1">
          <a:blip r:embed="rId6"/>
          <a:srcRect l="9349" t="13869" r="6489" b="8386"/>
          <a:stretch/>
        </p:blipFill>
        <p:spPr>
          <a:xfrm>
            <a:off x="319522" y="3981230"/>
            <a:ext cx="1255448" cy="1686534"/>
          </a:xfrm>
          <a:prstGeom prst="rect">
            <a:avLst/>
          </a:prstGeom>
        </p:spPr>
      </p:pic>
      <p:pic>
        <p:nvPicPr>
          <p:cNvPr id="13" name="Picture 12">
            <a:extLst>
              <a:ext uri="{FF2B5EF4-FFF2-40B4-BE49-F238E27FC236}">
                <a16:creationId xmlns:a16="http://schemas.microsoft.com/office/drawing/2014/main" id="{BD3FD5F2-2358-E11A-F4FE-D843D6FEA458}"/>
              </a:ext>
            </a:extLst>
          </p:cNvPr>
          <p:cNvPicPr>
            <a:picLocks noChangeAspect="1"/>
          </p:cNvPicPr>
          <p:nvPr/>
        </p:nvPicPr>
        <p:blipFill rotWithShape="1">
          <a:blip r:embed="rId7"/>
          <a:srcRect l="33920" t="3419" r="35208" b="30171"/>
          <a:stretch/>
        </p:blipFill>
        <p:spPr>
          <a:xfrm>
            <a:off x="5132597" y="1835746"/>
            <a:ext cx="1470991" cy="2113131"/>
          </a:xfrm>
          <a:prstGeom prst="rect">
            <a:avLst/>
          </a:prstGeom>
        </p:spPr>
      </p:pic>
      <p:sp>
        <p:nvSpPr>
          <p:cNvPr id="15" name="Title 1">
            <a:extLst>
              <a:ext uri="{FF2B5EF4-FFF2-40B4-BE49-F238E27FC236}">
                <a16:creationId xmlns:a16="http://schemas.microsoft.com/office/drawing/2014/main" id="{16A5136A-1216-6863-64BE-648789F70B7A}"/>
              </a:ext>
            </a:extLst>
          </p:cNvPr>
          <p:cNvSpPr txBox="1">
            <a:spLocks/>
          </p:cNvSpPr>
          <p:nvPr/>
        </p:nvSpPr>
        <p:spPr>
          <a:xfrm>
            <a:off x="0" y="8737600"/>
            <a:ext cx="6858000" cy="1168400"/>
          </a:xfrm>
          <a:prstGeom prst="rect">
            <a:avLst/>
          </a:prstGeom>
          <a:solidFill>
            <a:srgbClr val="63ABB1"/>
          </a:solidFill>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marL="266700" algn="l">
              <a:lnSpc>
                <a:spcPct val="100000"/>
              </a:lnSpc>
              <a:spcBef>
                <a:spcPts val="0"/>
              </a:spcBef>
            </a:pPr>
            <a:endParaRPr lang="en-US" sz="400" dirty="0">
              <a:solidFill>
                <a:schemeClr val="bg1"/>
              </a:solidFill>
            </a:endParaRPr>
          </a:p>
        </p:txBody>
      </p:sp>
    </p:spTree>
    <p:extLst>
      <p:ext uri="{BB962C8B-B14F-4D97-AF65-F5344CB8AC3E}">
        <p14:creationId xmlns:p14="http://schemas.microsoft.com/office/powerpoint/2010/main" val="15672407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33817</TotalTime>
  <Words>1913</Words>
  <Application>Microsoft Office PowerPoint</Application>
  <PresentationFormat>A4 Paper (210x297 mm)</PresentationFormat>
  <Paragraphs>35</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Helvetica 45 Light</vt:lpstr>
      <vt:lpstr>Office Theme</vt:lpstr>
      <vt:lpstr>Voices for Palliative Care       Meet our Members   </vt:lpstr>
      <vt:lpstr>Voices for Palliative Care       Meet our Members   </vt:lpstr>
      <vt:lpstr>Voices for Palliative Care       Meet our Members   </vt:lpstr>
      <vt:lpstr>Voices for Palliative Care       Meet our Members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you or someone you know well living with a serious illness? Have you cared for someone who has received palliative care? Do you have a passion for improving care  for people with serious illness?  Join Voices for Palliative Care</dc:title>
  <dc:creator>Stacey Panozzo</dc:creator>
  <cp:lastModifiedBy>Stacey Panozzo</cp:lastModifiedBy>
  <cp:revision>6</cp:revision>
  <dcterms:created xsi:type="dcterms:W3CDTF">2022-05-19T23:16:04Z</dcterms:created>
  <dcterms:modified xsi:type="dcterms:W3CDTF">2022-11-11T05:01:59Z</dcterms:modified>
</cp:coreProperties>
</file>